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hape 1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>
            <p:ph type="body" sz="quarter" idx="13"/>
          </p:nvPr>
        </p:nvSpPr>
        <p:spPr>
          <a:xfrm>
            <a:off x="692667" y="12417226"/>
            <a:ext cx="22974301" cy="5080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2400">
                <a:solidFill>
                  <a:srgbClr val="5C86B9"/>
                </a:solidFill>
              </a:defRPr>
            </a:lvl1pPr>
          </a:lstStyle>
          <a:p>
            <a:pPr/>
            <a:r>
              <a:t>Fecha</a:t>
            </a:r>
          </a:p>
        </p:txBody>
      </p:sp>
      <p:sp>
        <p:nvSpPr>
          <p:cNvPr id="16" name="Shape 16"/>
          <p:cNvSpPr/>
          <p:nvPr>
            <p:ph type="title"/>
          </p:nvPr>
        </p:nvSpPr>
        <p:spPr>
          <a:xfrm>
            <a:off x="673100" y="83058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17" name="Shape 17"/>
          <p:cNvSpPr/>
          <p:nvPr>
            <p:ph type="body" sz="quarter" idx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22860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45720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68580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91440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body" sz="quarter" idx="13"/>
          </p:nvPr>
        </p:nvSpPr>
        <p:spPr>
          <a:xfrm>
            <a:off x="2387600" y="6083300"/>
            <a:ext cx="19621500" cy="812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5300"/>
              </a:spcBef>
              <a:buClrTx/>
              <a:buSzTx/>
              <a:buFontTx/>
              <a:buNone/>
              <a:defRPr sz="4200"/>
            </a:lvl1pPr>
          </a:lstStyle>
          <a:p>
            <a:pPr/>
            <a:r>
              <a:t>“Escribir una cita aquí” </a:t>
            </a:r>
          </a:p>
        </p:txBody>
      </p:sp>
      <p:sp>
        <p:nvSpPr>
          <p:cNvPr id="109" name="Shape 109"/>
          <p:cNvSpPr/>
          <p:nvPr>
            <p:ph type="body" sz="quarter" idx="14"/>
          </p:nvPr>
        </p:nvSpPr>
        <p:spPr>
          <a:xfrm>
            <a:off x="2387600" y="8953500"/>
            <a:ext cx="196215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i="1" sz="4200">
                <a:solidFill>
                  <a:srgbClr val="5C86B9"/>
                </a:solidFill>
              </a:defRPr>
            </a:lvl1pPr>
          </a:lstStyle>
          <a:p>
            <a:pPr/>
            <a:r>
              <a:t>– Juan López</a:t>
            </a:r>
          </a:p>
        </p:txBody>
      </p:sp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Shape 1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" name="Shape 26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Shape 27"/>
          <p:cNvSpPr/>
          <p:nvPr>
            <p:ph type="body" sz="quarter" idx="13"/>
          </p:nvPr>
        </p:nvSpPr>
        <p:spPr>
          <a:xfrm>
            <a:off x="692667" y="12417226"/>
            <a:ext cx="22974301" cy="5080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2400">
                <a:solidFill>
                  <a:srgbClr val="5C86B9"/>
                </a:solidFill>
              </a:defRPr>
            </a:lvl1pPr>
          </a:lstStyle>
          <a:p>
            <a:pPr/>
            <a:r>
              <a:t>Fecha</a:t>
            </a:r>
          </a:p>
        </p:txBody>
      </p:sp>
      <p:sp>
        <p:nvSpPr>
          <p:cNvPr id="28" name="Shape 28"/>
          <p:cNvSpPr/>
          <p:nvPr>
            <p:ph type="pic" idx="14"/>
          </p:nvPr>
        </p:nvSpPr>
        <p:spPr>
          <a:xfrm>
            <a:off x="697276" y="622300"/>
            <a:ext cx="23012401" cy="892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9" name="Shape 29"/>
          <p:cNvSpPr/>
          <p:nvPr>
            <p:ph type="title"/>
          </p:nvPr>
        </p:nvSpPr>
        <p:spPr>
          <a:xfrm>
            <a:off x="673100" y="9715500"/>
            <a:ext cx="23050500" cy="1549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22860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45720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68580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91440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762000" y="68453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" name="Shape 39"/>
          <p:cNvSpPr/>
          <p:nvPr/>
        </p:nvSpPr>
        <p:spPr>
          <a:xfrm>
            <a:off x="762000" y="6908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673100" y="36957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50"/>
          <p:cNvGrpSpPr/>
          <p:nvPr/>
        </p:nvGrpSpPr>
        <p:grpSpPr>
          <a:xfrm>
            <a:off x="673100" y="7416800"/>
            <a:ext cx="10909300" cy="63500"/>
            <a:chOff x="0" y="0"/>
            <a:chExt cx="10909299" cy="63500"/>
          </a:xfrm>
        </p:grpSpPr>
        <p:sp>
          <p:nvSpPr>
            <p:cNvPr id="48" name="Shape 48"/>
            <p:cNvSpPr/>
            <p:nvPr/>
          </p:nvSpPr>
          <p:spPr>
            <a:xfrm>
              <a:off x="0" y="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" name="Shape 49"/>
            <p:cNvSpPr/>
            <p:nvPr/>
          </p:nvSpPr>
          <p:spPr>
            <a:xfrm>
              <a:off x="0" y="6350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51" name="Shape 51"/>
          <p:cNvSpPr/>
          <p:nvPr>
            <p:ph type="pic" idx="13"/>
          </p:nvPr>
        </p:nvSpPr>
        <p:spPr>
          <a:xfrm>
            <a:off x="12204700" y="0"/>
            <a:ext cx="122047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" name="Shape 52"/>
          <p:cNvSpPr/>
          <p:nvPr>
            <p:ph type="title"/>
          </p:nvPr>
        </p:nvSpPr>
        <p:spPr>
          <a:xfrm>
            <a:off x="673100" y="2717800"/>
            <a:ext cx="10909300" cy="45593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53" name="Shape 53"/>
          <p:cNvSpPr/>
          <p:nvPr>
            <p:ph type="body" sz="quarter" idx="1"/>
          </p:nvPr>
        </p:nvSpPr>
        <p:spPr>
          <a:xfrm>
            <a:off x="673100" y="7607300"/>
            <a:ext cx="10909300" cy="473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22860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45720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68580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91440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1" name="Shape 7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762000" y="36068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9" name="Shape 79"/>
          <p:cNvSpPr/>
          <p:nvPr/>
        </p:nvSpPr>
        <p:spPr>
          <a:xfrm>
            <a:off x="762000" y="3683000"/>
            <a:ext cx="10668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0" name="Shape 80"/>
          <p:cNvSpPr/>
          <p:nvPr>
            <p:ph type="pic" idx="13"/>
          </p:nvPr>
        </p:nvSpPr>
        <p:spPr>
          <a:xfrm>
            <a:off x="12192000" y="0"/>
            <a:ext cx="122174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1" name="Shape 81"/>
          <p:cNvSpPr/>
          <p:nvPr>
            <p:ph type="title"/>
          </p:nvPr>
        </p:nvSpPr>
        <p:spPr>
          <a:xfrm>
            <a:off x="673100" y="622300"/>
            <a:ext cx="10909300" cy="287020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82" name="Shape 82"/>
          <p:cNvSpPr/>
          <p:nvPr>
            <p:ph type="body" sz="half" idx="1"/>
          </p:nvPr>
        </p:nvSpPr>
        <p:spPr>
          <a:xfrm>
            <a:off x="673100" y="4191000"/>
            <a:ext cx="10909300" cy="8890000"/>
          </a:xfrm>
          <a:prstGeom prst="rect">
            <a:avLst/>
          </a:prstGeom>
        </p:spPr>
        <p:txBody>
          <a:bodyPr/>
          <a:lstStyle>
            <a:lvl1pPr marL="571500" indent="-571500">
              <a:spcBef>
                <a:spcPts val="5300"/>
              </a:spcBef>
              <a:defRPr sz="4200"/>
            </a:lvl1pPr>
            <a:lvl2pPr marL="1143000" indent="-571500">
              <a:spcBef>
                <a:spcPts val="5300"/>
              </a:spcBef>
              <a:defRPr sz="4200"/>
            </a:lvl2pPr>
            <a:lvl3pPr marL="1714500" indent="-571500">
              <a:spcBef>
                <a:spcPts val="5300"/>
              </a:spcBef>
              <a:defRPr sz="4200"/>
            </a:lvl3pPr>
            <a:lvl4pPr marL="2286000" indent="-571500">
              <a:spcBef>
                <a:spcPts val="5300"/>
              </a:spcBef>
              <a:defRPr sz="4200"/>
            </a:lvl4pPr>
            <a:lvl5pPr marL="2857500" indent="-571500">
              <a:spcBef>
                <a:spcPts val="5300"/>
              </a:spcBef>
              <a:defRPr sz="4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3" name="Shape 8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body" idx="1"/>
          </p:nvPr>
        </p:nvSpPr>
        <p:spPr>
          <a:xfrm>
            <a:off x="673100" y="622300"/>
            <a:ext cx="23050500" cy="12471400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Shape 99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hape 100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1" name="Shape 10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762000" y="3606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762000" y="3683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673100" y="622300"/>
            <a:ext cx="23050500" cy="287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673100" y="4191000"/>
            <a:ext cx="23050500" cy="889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23228299" y="12979400"/>
            <a:ext cx="393701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80" strike="noStrike" sz="90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80" strike="noStrike" sz="90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80" strike="noStrike" sz="90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80" strike="noStrike" sz="90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80" strike="noStrike" sz="90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80" strike="noStrike" sz="90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80" strike="noStrike" sz="90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80" strike="noStrike" sz="90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80" strike="noStrike" sz="90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736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473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2209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946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36830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4419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5156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5892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6629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5.png"/><Relationship Id="rId4" Type="http://schemas.openxmlformats.org/officeDocument/2006/relationships/image" Target="../media/image8.jpeg"/><Relationship Id="rId5" Type="http://schemas.openxmlformats.org/officeDocument/2006/relationships/image" Target="../media/image6.png"/><Relationship Id="rId6" Type="http://schemas.openxmlformats.org/officeDocument/2006/relationships/image" Target="../media/image9.jpeg"/><Relationship Id="rId7" Type="http://schemas.openxmlformats.org/officeDocument/2006/relationships/image" Target="../media/image7.png"/><Relationship Id="rId8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body" idx="13"/>
          </p:nvPr>
        </p:nvSpPr>
        <p:spPr>
          <a:xfrm>
            <a:off x="704850" y="12470363"/>
            <a:ext cx="22974301" cy="635001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pPr/>
            <a:r>
              <a:t>25 de Octubre de 2016</a:t>
            </a:r>
          </a:p>
        </p:txBody>
      </p:sp>
      <p:sp>
        <p:nvSpPr>
          <p:cNvPr id="135" name="Shape 135"/>
          <p:cNvSpPr/>
          <p:nvPr>
            <p:ph type="ctrTitle"/>
          </p:nvPr>
        </p:nvSpPr>
        <p:spPr>
          <a:xfrm>
            <a:off x="673099" y="5378449"/>
            <a:ext cx="23050501" cy="29591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Oficina y Portal de Transparencia</a:t>
            </a:r>
          </a:p>
        </p:txBody>
      </p:sp>
      <p:sp>
        <p:nvSpPr>
          <p:cNvPr id="136" name="Shape 136"/>
          <p:cNvSpPr/>
          <p:nvPr>
            <p:ph type="subTitle" sz="quarter" idx="1"/>
          </p:nvPr>
        </p:nvSpPr>
        <p:spPr>
          <a:xfrm>
            <a:off x="673099" y="8571518"/>
            <a:ext cx="23050501" cy="2440364"/>
          </a:xfrm>
          <a:prstGeom prst="rect">
            <a:avLst/>
          </a:prstGeom>
        </p:spPr>
        <p:txBody>
          <a:bodyPr/>
          <a:lstStyle>
            <a:lvl1pPr algn="ctr" defTabSz="726440">
              <a:spcBef>
                <a:spcPts val="1200"/>
              </a:spcBef>
              <a:defRPr sz="6951"/>
            </a:lvl1pPr>
          </a:lstStyle>
          <a:p>
            <a:pPr/>
            <a:r>
              <a:t>Único Ayuntamiento de la Comunidad que ha alcanzado el certificado del 100% de Transparencia Infoparticipa</a:t>
            </a:r>
          </a:p>
        </p:txBody>
      </p:sp>
      <p:pic>
        <p:nvPicPr>
          <p:cNvPr id="13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8759" y="1764824"/>
            <a:ext cx="7446482" cy="3162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 idx="4294967295"/>
          </p:nvPr>
        </p:nvSpPr>
        <p:spPr>
          <a:xfrm>
            <a:off x="1101190" y="1646793"/>
            <a:ext cx="22181620" cy="10422415"/>
          </a:xfrm>
          <a:prstGeom prst="rect">
            <a:avLst/>
          </a:prstGeom>
        </p:spPr>
        <p:txBody>
          <a:bodyPr anchor="b"/>
          <a:lstStyle/>
          <a:p>
            <a:pPr algn="ctr" defTabSz="668655">
              <a:defRPr spc="-1296" sz="64800">
                <a:solidFill>
                  <a:schemeClr val="accent5">
                    <a:satOff val="8112"/>
                    <a:lumOff val="-14630"/>
                  </a:schemeClr>
                </a:solidFill>
              </a:defRPr>
            </a:pPr>
            <a:r>
              <a:t>100</a:t>
            </a:r>
            <a:r>
              <a:rPr spc="-1004" sz="50220"/>
              <a:t>%</a:t>
            </a:r>
          </a:p>
        </p:txBody>
      </p:sp>
      <p:sp>
        <p:nvSpPr>
          <p:cNvPr id="140" name="Shape 140"/>
          <p:cNvSpPr/>
          <p:nvPr/>
        </p:nvSpPr>
        <p:spPr>
          <a:xfrm>
            <a:off x="2479944" y="10409263"/>
            <a:ext cx="19424111" cy="295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817244">
              <a:defRPr spc="-178" sz="891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r>
              <a:t>Indicadores de Calidad y Transparencia en la Comunicación Pública</a:t>
            </a:r>
          </a:p>
        </p:txBody>
      </p:sp>
      <p:sp>
        <p:nvSpPr>
          <p:cNvPr id="141" name="Shape 141"/>
          <p:cNvSpPr/>
          <p:nvPr/>
        </p:nvSpPr>
        <p:spPr>
          <a:xfrm>
            <a:off x="2479944" y="344998"/>
            <a:ext cx="19424111" cy="295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751205">
              <a:defRPr spc="-364" sz="182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r>
              <a:t>CARTAGENA</a:t>
            </a:r>
          </a:p>
        </p:txBody>
      </p:sp>
      <p:pic>
        <p:nvPicPr>
          <p:cNvPr id="14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237" y="561025"/>
            <a:ext cx="2527499" cy="295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G_019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01" y="0"/>
            <a:ext cx="19027768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>
            <p:ph type="title" idx="4294967295"/>
          </p:nvPr>
        </p:nvSpPr>
        <p:spPr>
          <a:xfrm rot="1320000">
            <a:off x="13145048" y="4923203"/>
            <a:ext cx="11442394" cy="6783149"/>
          </a:xfrm>
          <a:prstGeom prst="rect">
            <a:avLst/>
          </a:prstGeom>
          <a:effectLst>
            <a:outerShdw sx="100000" sy="100000" kx="0" ky="0" algn="b" rotWithShape="0" blurRad="165100" dist="296852" dir="5400000">
              <a:srgbClr val="000000">
                <a:alpha val="53205"/>
              </a:srgbClr>
            </a:outerShdw>
          </a:effectLst>
        </p:spPr>
        <p:txBody>
          <a:bodyPr anchor="b"/>
          <a:lstStyle/>
          <a:p>
            <a:pPr algn="ctr" defTabSz="767715">
              <a:defRPr spc="-930" sz="46500">
                <a:solidFill>
                  <a:schemeClr val="accent5">
                    <a:satOff val="8112"/>
                    <a:lumOff val="-14630"/>
                  </a:schemeClr>
                </a:solidFill>
                <a:latin typeface="BreakersSlab-Bold"/>
                <a:ea typeface="BreakersSlab-Bold"/>
                <a:cs typeface="BreakersSlab-Bold"/>
                <a:sym typeface="BreakersSlab-Bold"/>
              </a:defRPr>
            </a:pPr>
            <a:r>
              <a:t>100</a:t>
            </a:r>
            <a:r>
              <a:rPr spc="-706" sz="35340"/>
              <a:t>%</a:t>
            </a:r>
          </a:p>
        </p:txBody>
      </p:sp>
      <p:pic>
        <p:nvPicPr>
          <p:cNvPr id="14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28919" y="664857"/>
            <a:ext cx="2565998" cy="45042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creen Shot 2016-10-24 a las 18.16.5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4610" y="-35192"/>
            <a:ext cx="22534780" cy="13786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creen Shot 2016-10-24 a las 18.21.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6784" y="-24356"/>
            <a:ext cx="18150432" cy="13764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Screen Shot 2016-10-24 a las 18.11.0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41241" y="-21398"/>
            <a:ext cx="6936299" cy="14773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424822" y="5511058"/>
            <a:ext cx="11664070" cy="7452592"/>
          </a:xfrm>
          <a:prstGeom prst="rect">
            <a:avLst/>
          </a:prstGeom>
          <a:blipFill>
            <a:blip r:embed="rId2">
              <a:alphaModFix amt="19078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4" name="Shape 154"/>
          <p:cNvSpPr/>
          <p:nvPr/>
        </p:nvSpPr>
        <p:spPr>
          <a:xfrm>
            <a:off x="2479944" y="183193"/>
            <a:ext cx="19424111" cy="1311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693419">
              <a:defRPr spc="-151" sz="756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r>
              <a:t>Ayuntamientos estudiados en toda España:</a:t>
            </a:r>
          </a:p>
        </p:txBody>
      </p:sp>
      <p:sp>
        <p:nvSpPr>
          <p:cNvPr id="155" name="Shape 155"/>
          <p:cNvSpPr/>
          <p:nvPr>
            <p:ph type="title" idx="4294967295"/>
          </p:nvPr>
        </p:nvSpPr>
        <p:spPr>
          <a:xfrm>
            <a:off x="6736854" y="864542"/>
            <a:ext cx="10910291" cy="4307882"/>
          </a:xfrm>
          <a:prstGeom prst="rect">
            <a:avLst/>
          </a:prstGeom>
        </p:spPr>
        <p:txBody>
          <a:bodyPr anchor="b"/>
          <a:lstStyle>
            <a:lvl1pPr algn="ctr" defTabSz="330200">
              <a:defRPr spc="-639" sz="32000">
                <a:solidFill>
                  <a:schemeClr val="accent5">
                    <a:satOff val="8112"/>
                    <a:lumOff val="-14630"/>
                  </a:schemeClr>
                </a:solidFill>
              </a:defRPr>
            </a:lvl1pPr>
          </a:lstStyle>
          <a:p>
            <a:pPr/>
            <a:r>
              <a:t>1.486</a:t>
            </a:r>
          </a:p>
        </p:txBody>
      </p:sp>
      <p:sp>
        <p:nvSpPr>
          <p:cNvPr id="156" name="Shape 156"/>
          <p:cNvSpPr/>
          <p:nvPr/>
        </p:nvSpPr>
        <p:spPr>
          <a:xfrm>
            <a:off x="1382610" y="5538936"/>
            <a:ext cx="9748494" cy="2338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586104">
              <a:defRPr spc="-127" sz="639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r>
              <a:t>Ayuntamientos que han logrado el 100% en España:</a:t>
            </a:r>
          </a:p>
        </p:txBody>
      </p:sp>
      <p:sp>
        <p:nvSpPr>
          <p:cNvPr id="157" name="Shape 157"/>
          <p:cNvSpPr/>
          <p:nvPr/>
        </p:nvSpPr>
        <p:spPr>
          <a:xfrm>
            <a:off x="386390" y="7676529"/>
            <a:ext cx="11277702" cy="457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defTabSz="330200">
              <a:defRPr spc="-639" sz="32000">
                <a:solidFill>
                  <a:schemeClr val="accent5">
                    <a:satOff val="8112"/>
                    <a:lumOff val="-14630"/>
                  </a:schemeClr>
                </a:solidFill>
                <a:latin typeface="+mn-lt"/>
                <a:ea typeface="+mn-ea"/>
                <a:cs typeface="+mn-cs"/>
                <a:sym typeface="Didot"/>
              </a:defRPr>
            </a:pPr>
            <a:r>
              <a:t>26 </a:t>
            </a:r>
            <a:r>
              <a:rPr spc="-239" sz="12000"/>
              <a:t>(1,75%)</a:t>
            </a:r>
          </a:p>
        </p:txBody>
      </p:sp>
      <p:sp>
        <p:nvSpPr>
          <p:cNvPr id="158" name="Shape 158"/>
          <p:cNvSpPr/>
          <p:nvPr/>
        </p:nvSpPr>
        <p:spPr>
          <a:xfrm>
            <a:off x="12872212" y="5538936"/>
            <a:ext cx="10641517" cy="2338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602615">
              <a:defRPr spc="-131" sz="657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r>
              <a:t>Ayuntamientos que han logrado el 100% en la CARM:</a:t>
            </a:r>
          </a:p>
        </p:txBody>
      </p:sp>
      <p:sp>
        <p:nvSpPr>
          <p:cNvPr id="159" name="Shape 159"/>
          <p:cNvSpPr/>
          <p:nvPr/>
        </p:nvSpPr>
        <p:spPr>
          <a:xfrm>
            <a:off x="12554120" y="7676529"/>
            <a:ext cx="11277701" cy="4578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defTabSz="330200">
              <a:defRPr spc="-639" sz="32000">
                <a:solidFill>
                  <a:schemeClr val="accent5">
                    <a:satOff val="8112"/>
                    <a:lumOff val="-14630"/>
                  </a:schemeClr>
                </a:solidFill>
                <a:latin typeface="+mn-lt"/>
                <a:ea typeface="+mn-ea"/>
                <a:cs typeface="+mn-cs"/>
                <a:sym typeface="Didot"/>
              </a:defRPr>
            </a:pPr>
            <a:r>
              <a:t>1 </a:t>
            </a:r>
            <a:r>
              <a:rPr spc="-239" sz="12000"/>
              <a:t>Cartagena</a:t>
            </a:r>
          </a:p>
        </p:txBody>
      </p:sp>
      <p:sp>
        <p:nvSpPr>
          <p:cNvPr id="160" name="Shape 160"/>
          <p:cNvSpPr/>
          <p:nvPr/>
        </p:nvSpPr>
        <p:spPr>
          <a:xfrm>
            <a:off x="12360935" y="5511058"/>
            <a:ext cx="11664071" cy="7452592"/>
          </a:xfrm>
          <a:prstGeom prst="rect">
            <a:avLst/>
          </a:prstGeom>
          <a:blipFill>
            <a:blip r:embed="rId2">
              <a:alphaModFix amt="19078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creen Shot 2016-10-24 a las 18.29.58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4727"/>
          <a:stretch>
            <a:fillRect/>
          </a:stretch>
        </p:blipFill>
        <p:spPr>
          <a:xfrm>
            <a:off x="2698756" y="20023"/>
            <a:ext cx="18986488" cy="136759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166"/>
          <p:cNvGrpSpPr/>
          <p:nvPr/>
        </p:nvGrpSpPr>
        <p:grpSpPr>
          <a:xfrm>
            <a:off x="281039" y="4156127"/>
            <a:ext cx="11395341" cy="8641756"/>
            <a:chOff x="0" y="0"/>
            <a:chExt cx="11395340" cy="8641754"/>
          </a:xfrm>
        </p:grpSpPr>
        <p:pic>
          <p:nvPicPr>
            <p:cNvPr id="165" name="RUEDA DE PRENSA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11217541" cy="841315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4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395341" cy="8641755"/>
            </a:xfrm>
            <a:prstGeom prst="rect">
              <a:avLst/>
            </a:prstGeom>
            <a:effectLst/>
          </p:spPr>
        </p:pic>
      </p:grpSp>
      <p:grpSp>
        <p:nvGrpSpPr>
          <p:cNvPr id="169" name="Group 169"/>
          <p:cNvGrpSpPr/>
          <p:nvPr/>
        </p:nvGrpSpPr>
        <p:grpSpPr>
          <a:xfrm>
            <a:off x="12154928" y="1000489"/>
            <a:ext cx="12092993" cy="9164995"/>
            <a:chOff x="0" y="0"/>
            <a:chExt cx="12092992" cy="9164994"/>
          </a:xfrm>
        </p:grpSpPr>
        <p:pic>
          <p:nvPicPr>
            <p:cNvPr id="168" name="sgh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900" y="50799"/>
              <a:ext cx="11915193" cy="89363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7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12092993" cy="9164996"/>
            </a:xfrm>
            <a:prstGeom prst="rect">
              <a:avLst/>
            </a:prstGeom>
            <a:effectLst/>
          </p:spPr>
        </p:pic>
      </p:grpSp>
      <p:grpSp>
        <p:nvGrpSpPr>
          <p:cNvPr id="172" name="Group 172"/>
          <p:cNvGrpSpPr/>
          <p:nvPr/>
        </p:nvGrpSpPr>
        <p:grpSpPr>
          <a:xfrm>
            <a:off x="9426162" y="6213772"/>
            <a:ext cx="5531676" cy="7367100"/>
            <a:chOff x="0" y="0"/>
            <a:chExt cx="5531674" cy="7367099"/>
          </a:xfrm>
        </p:grpSpPr>
        <p:pic>
          <p:nvPicPr>
            <p:cNvPr id="171" name="fgjd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8900" y="50799"/>
              <a:ext cx="5353875" cy="71385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0" name="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5531675" cy="7367101"/>
            </a:xfrm>
            <a:prstGeom prst="rect">
              <a:avLst/>
            </a:prstGeom>
            <a:effectLst/>
          </p:spPr>
        </p:pic>
      </p:grpSp>
      <p:sp>
        <p:nvSpPr>
          <p:cNvPr id="173" name="Shape 173"/>
          <p:cNvSpPr/>
          <p:nvPr/>
        </p:nvSpPr>
        <p:spPr>
          <a:xfrm>
            <a:off x="457383" y="490622"/>
            <a:ext cx="11042652" cy="350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1340">
              <a:defRPr spc="-272" sz="136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r>
              <a:t>FORMACIÓN</a:t>
            </a:r>
          </a:p>
        </p:txBody>
      </p:sp>
      <p:pic>
        <p:nvPicPr>
          <p:cNvPr id="174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335107" y="10561491"/>
            <a:ext cx="6405672" cy="27203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 idx="4294967295"/>
          </p:nvPr>
        </p:nvSpPr>
        <p:spPr>
          <a:xfrm>
            <a:off x="1101190" y="1646793"/>
            <a:ext cx="22181620" cy="10422415"/>
          </a:xfrm>
          <a:prstGeom prst="rect">
            <a:avLst/>
          </a:prstGeom>
        </p:spPr>
        <p:txBody>
          <a:bodyPr anchor="b"/>
          <a:lstStyle/>
          <a:p>
            <a:pPr algn="ctr" defTabSz="668655">
              <a:defRPr spc="-1296" sz="64800">
                <a:solidFill>
                  <a:schemeClr val="accent5">
                    <a:satOff val="8112"/>
                    <a:lumOff val="-14630"/>
                  </a:schemeClr>
                </a:solidFill>
              </a:defRPr>
            </a:pPr>
            <a:r>
              <a:t>100</a:t>
            </a:r>
            <a:r>
              <a:rPr spc="-1004" sz="50220"/>
              <a:t>%</a:t>
            </a:r>
          </a:p>
        </p:txBody>
      </p:sp>
      <p:sp>
        <p:nvSpPr>
          <p:cNvPr id="177" name="Shape 177"/>
          <p:cNvSpPr/>
          <p:nvPr/>
        </p:nvSpPr>
        <p:spPr>
          <a:xfrm>
            <a:off x="2479944" y="10409263"/>
            <a:ext cx="19424112" cy="295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817244">
              <a:defRPr spc="-178" sz="891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r>
              <a:t>Indicadores de Calidad y Transparencia en la Comunicación Pública</a:t>
            </a:r>
          </a:p>
        </p:txBody>
      </p:sp>
      <p:sp>
        <p:nvSpPr>
          <p:cNvPr id="178" name="Shape 178"/>
          <p:cNvSpPr/>
          <p:nvPr/>
        </p:nvSpPr>
        <p:spPr>
          <a:xfrm>
            <a:off x="2479944" y="344998"/>
            <a:ext cx="19424112" cy="295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751205">
              <a:defRPr spc="-364" sz="182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r>
              <a:t>CARTAGENA</a:t>
            </a:r>
          </a:p>
        </p:txBody>
      </p:sp>
      <p:pic>
        <p:nvPicPr>
          <p:cNvPr id="17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237" y="561025"/>
            <a:ext cx="2527498" cy="295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