
<file path=[Content_Types].xml><?xml version="1.0" encoding="utf-8"?>
<Types xmlns="http://schemas.openxmlformats.org/package/2006/content-types">
  <Override PartName="/ppt/slides/slide29.xml" ContentType="application/vnd.openxmlformats-officedocument.presentationml.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Override PartName="/ppt/charts/style7.xml" ContentType="application/vnd.ms-office.chartstyle+xml"/>
  <Override PartName="/ppt/charts/colors10.xml" ContentType="application/vnd.ms-office.chartcolorstyle+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style18.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charts/colors9.xml" ContentType="application/vnd.ms-office.chartcolorstyle+xml"/>
  <Override PartName="/ppt/charts/style1.xml" ContentType="application/vnd.ms-office.chart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charts/colors19.xml" ContentType="application/vnd.ms-office.chartcolorstyle+xml"/>
  <Override PartName="/ppt/charts/colors17.xml" ContentType="application/vnd.ms-office.chartcolorstyl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Default Extension="jpeg" ContentType="image/jpeg"/>
  <Override PartName="/ppt/charts/chart16.xml" ContentType="application/vnd.openxmlformats-officedocument.drawingml.chart+xml"/>
  <Override PartName="/ppt/charts/colors15.xml" ContentType="application/vnd.ms-office.chartcolorstyle+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19.xml" ContentType="application/vnd.ms-office.chartstyle+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charts/style4.xml" ContentType="application/vnd.ms-office.chartstyle+xml"/>
  <Override PartName="/ppt/charts/style17.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charts/style13.xml" ContentType="application/vnd.ms-office.chartstyle+xml"/>
  <Override PartName="/ppt/charts/colors18.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294" r:id="rId3"/>
    <p:sldId id="256" r:id="rId4"/>
    <p:sldId id="257" r:id="rId5"/>
    <p:sldId id="281" r:id="rId6"/>
    <p:sldId id="260" r:id="rId7"/>
    <p:sldId id="259" r:id="rId8"/>
    <p:sldId id="261" r:id="rId9"/>
    <p:sldId id="262" r:id="rId10"/>
    <p:sldId id="263" r:id="rId11"/>
    <p:sldId id="264" r:id="rId12"/>
    <p:sldId id="265" r:id="rId13"/>
    <p:sldId id="266" r:id="rId14"/>
    <p:sldId id="268" r:id="rId15"/>
    <p:sldId id="282"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4" r:id="rId30"/>
    <p:sldId id="292" r:id="rId31"/>
    <p:sldId id="290" r:id="rId32"/>
    <p:sldId id="288" r:id="rId33"/>
    <p:sldId id="287" r:id="rId34"/>
    <p:sldId id="289" r:id="rId35"/>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9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7"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oleObject" Target="file:///C:\Users\Iv&#225;n\Google%20Drive\001.%20Laboratorio%20de%20ideas\Sector%20industrial%20Cartagena\Plantilla%20explotaci&#243;n%20encuesta%20(recuperada).xlsx" TargetMode="External"/><Relationship Id="rId1" Type="http://schemas.openxmlformats.org/officeDocument/2006/relationships/themeOverride" Target="../theme/themeOverride4.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oleObject" Target="file:///C:\Users\Iv&#225;n\Google%20Drive\001.%20Laboratorio%20de%20ideas\Sector%20industrial%20Cartagena\Explotaci&#243;n%20encuesta%20sin%20FCC.xlsx" TargetMode="External"/><Relationship Id="rId1" Type="http://schemas.openxmlformats.org/officeDocument/2006/relationships/themeOverride" Target="../theme/themeOverride5.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oleObject" Target="file:///C:\Users\Iv&#225;n\Google%20Drive\001.%20Laboratorio%20de%20ideas\Sector%20industrial%20Cartagena\Explotaci&#243;n%20encuesta%20sin%20FCC.xlsx" TargetMode="External"/><Relationship Id="rId1" Type="http://schemas.openxmlformats.org/officeDocument/2006/relationships/themeOverride" Target="../theme/themeOverride6.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oleObject" Target="file:///C:\Users\Iv&#225;n\Google%20Drive\001.%20Laboratorio%20de%20ideas\Sector%20industrial%20Cartagena\Explotaci&#243;n%20encuesta%20sin%20FCC.xlsx" TargetMode="External"/><Relationship Id="rId1" Type="http://schemas.openxmlformats.org/officeDocument/2006/relationships/themeOverride" Target="../theme/themeOverride7.xm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oleObject" Target="file:///C:\Users\Iv&#225;n\Google%20Drive\001.%20Laboratorio%20de%20ideas\Sector%20industrial%20Cartagena\Explotaci&#243;n%20encuesta%20sin%20FCC.xlsx" TargetMode="External"/><Relationship Id="rId1" Type="http://schemas.openxmlformats.org/officeDocument/2006/relationships/themeOverride" Target="../theme/themeOverride8.xm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oleObject" Target="file:///C:\Users\Iv&#225;n\Google%20Drive\001.%20Laboratorio%20de%20ideas\Sector%20industrial%20Cartagena\Explotaci&#243;n%20encuesta%20sin%20FCC.xlsx" TargetMode="External"/><Relationship Id="rId1" Type="http://schemas.openxmlformats.org/officeDocument/2006/relationships/themeOverride" Target="../theme/themeOverride9.xml"/><Relationship Id="rId4"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Libro7"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Libro7" TargetMode="External"/></Relationships>
</file>

<file path=ppt/charts/_rels/chart18.xml.rels><?xml version="1.0" encoding="UTF-8" standalone="yes"?>
<Relationships xmlns="http://schemas.openxmlformats.org/package/2006/relationships"><Relationship Id="rId3" Type="http://schemas.microsoft.com/office/2011/relationships/chartColorStyle" Target="colors18.xml"/><Relationship Id="rId2" Type="http://schemas.openxmlformats.org/officeDocument/2006/relationships/oleObject" Target="file:///C:\Users\Iv&#225;n\Google%20Drive\001.%20Laboratorio%20de%20ideas\Sector%20industrial%20Cartagena\Explotaci&#243;n%20encuesta%20sin%20FCC.xlsx" TargetMode="External"/><Relationship Id="rId1" Type="http://schemas.openxmlformats.org/officeDocument/2006/relationships/themeOverride" Target="../theme/themeOverride10.xml"/><Relationship Id="rId4"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microsoft.com/office/2011/relationships/chartColorStyle" Target="colors19.xml"/><Relationship Id="rId2" Type="http://schemas.openxmlformats.org/officeDocument/2006/relationships/oleObject" Target="file:///C:\Users\Iv&#225;n\Google%20Drive\001.%20Laboratorio%20de%20ideas\Sector%20industrial%20Cartagena\Explotaci&#243;n%20encuesta%20sin%20FCC.xlsx" TargetMode="External"/><Relationship Id="rId1" Type="http://schemas.openxmlformats.org/officeDocument/2006/relationships/themeOverride" Target="../theme/themeOverride11.xml"/><Relationship Id="rId4"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Libro7"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Iv&#225;n\Google%20Drive\001.%20Laboratorio%20de%20ideas\Sector%20industrial%20Cartagena\Diagn&#243;stico\Datos%20empresas%20TGS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Iv&#225;n\Google%20Drive\001.%20Laboratorio%20de%20ideas\Sector%20industrial%20Cartagena\Diagn&#243;stico\Datos%20trabajadore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Libro7"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Iv&#225;n\Google%20Drive\001.%20Laboratorio%20de%20ideas\Sector%20industrial%20Cartagena\Diagn&#243;stico\Datos%20trabajadores.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oleObject" Target="file:///C:\Users\Iv&#225;n\Google%20Drive\001.%20Laboratorio%20de%20ideas\Sector%20industrial%20Cartagena\Datos%20Magarzo\Contratos%20por%20CNO.xlsx" TargetMode="External"/><Relationship Id="rId1" Type="http://schemas.openxmlformats.org/officeDocument/2006/relationships/themeOverride" Target="../theme/themeOverride1.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oleObject" Target="file:///C:\Users\Iv&#225;n\Google%20Drive\001.%20Laboratorio%20de%20ideas\Sector%20industrial%20Cartagena\Explotaci&#243;n%20encuesta%20sin%20FCC.xlsx" TargetMode="External"/><Relationship Id="rId1" Type="http://schemas.openxmlformats.org/officeDocument/2006/relationships/themeOverride" Target="../theme/themeOverride2.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oleObject" Target="file:///C:\Users\Iv&#225;n\Google%20Drive\001.%20Laboratorio%20de%20ideas\Sector%20industrial%20Cartagena\Plantilla%20explotaci&#243;n%20encuesta%20(recuperada).xlsx" TargetMode="External"/><Relationship Id="rId1" Type="http://schemas.openxmlformats.org/officeDocument/2006/relationships/themeOverride" Target="../theme/themeOverride3.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Hoja1!$D$8</c:f>
              <c:strCache>
                <c:ptCount val="1"/>
                <c:pt idx="0">
                  <c:v>Industria</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Hoja1!$E$7:$N$7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Hoja1!$E$8:$N$8</c:f>
              <c:numCache>
                <c:formatCode>#,##0</c:formatCode>
                <c:ptCount val="10"/>
                <c:pt idx="0">
                  <c:v>527</c:v>
                </c:pt>
                <c:pt idx="1">
                  <c:v>507</c:v>
                </c:pt>
                <c:pt idx="2">
                  <c:v>486</c:v>
                </c:pt>
                <c:pt idx="3">
                  <c:v>453</c:v>
                </c:pt>
                <c:pt idx="4">
                  <c:v>438</c:v>
                </c:pt>
                <c:pt idx="5">
                  <c:v>458</c:v>
                </c:pt>
                <c:pt idx="6">
                  <c:v>478</c:v>
                </c:pt>
                <c:pt idx="7">
                  <c:v>458</c:v>
                </c:pt>
                <c:pt idx="8">
                  <c:v>439</c:v>
                </c:pt>
                <c:pt idx="9">
                  <c:v>456</c:v>
                </c:pt>
              </c:numCache>
            </c:numRef>
          </c:val>
        </c:ser>
        <c:dLbls/>
        <c:gapWidth val="100"/>
        <c:overlap val="-27"/>
        <c:axId val="74539776"/>
        <c:axId val="74541312"/>
      </c:barChart>
      <c:catAx>
        <c:axId val="74539776"/>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74541312"/>
        <c:crosses val="autoZero"/>
        <c:auto val="1"/>
        <c:lblAlgn val="ctr"/>
        <c:lblOffset val="100"/>
      </c:catAx>
      <c:valAx>
        <c:axId val="7454131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74539776"/>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solidFill>
            <a:sysClr val="windowText" lastClr="000000"/>
          </a:solidFill>
          <a:latin typeface="Trebuchet MS" panose="020B0603020202020204" pitchFamily="34" charset="0"/>
        </a:defRPr>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11731884031499"/>
          <c:y val="1.0447761439599518E-2"/>
          <c:w val="0.6946081811604371"/>
          <c:h val="0.94107824517753558"/>
        </c:manualLayout>
      </c:layout>
      <c:barChart>
        <c:barDir val="bar"/>
        <c:grouping val="clustered"/>
        <c:ser>
          <c:idx val="0"/>
          <c:order val="0"/>
          <c:spPr>
            <a:solidFill>
              <a:schemeClr val="bg1">
                <a:lumMod val="65000"/>
              </a:schemeClr>
            </a:solidFill>
            <a:ln>
              <a:noFill/>
            </a:ln>
            <a:effectLst/>
          </c:spPr>
          <c:dLbls>
            <c:numFmt formatCode="#,##0.00" sourceLinked="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'P13'!$B$67:$B$72</c:f>
              <c:strCache>
                <c:ptCount val="6"/>
                <c:pt idx="0">
                  <c:v>Empleo estacional</c:v>
                </c:pt>
                <c:pt idx="1">
                  <c:v>Otro</c:v>
                </c:pt>
                <c:pt idx="2">
                  <c:v>Cubrir bajas y/o vacaciones</c:v>
                </c:pt>
                <c:pt idx="3">
                  <c:v>Cubrir un nuevo puesto que requiere un perfil distinto</c:v>
                </c:pt>
                <c:pt idx="4">
                  <c:v>Relevo/sustitución de trabajadores</c:v>
                </c:pt>
                <c:pt idx="5">
                  <c:v>Expansión/aumento de la producción</c:v>
                </c:pt>
              </c:strCache>
            </c:strRef>
          </c:cat>
          <c:val>
            <c:numRef>
              <c:f>'P13'!$C$67:$C$72</c:f>
              <c:numCache>
                <c:formatCode>General</c:formatCode>
                <c:ptCount val="6"/>
                <c:pt idx="0">
                  <c:v>0</c:v>
                </c:pt>
                <c:pt idx="1">
                  <c:v>0</c:v>
                </c:pt>
                <c:pt idx="2">
                  <c:v>6.25</c:v>
                </c:pt>
                <c:pt idx="3">
                  <c:v>6.25</c:v>
                </c:pt>
                <c:pt idx="4">
                  <c:v>12.5</c:v>
                </c:pt>
                <c:pt idx="5">
                  <c:v>75</c:v>
                </c:pt>
              </c:numCache>
            </c:numRef>
          </c:val>
        </c:ser>
        <c:dLbls/>
        <c:gapWidth val="70"/>
        <c:axId val="93182208"/>
        <c:axId val="94310400"/>
      </c:barChart>
      <c:catAx>
        <c:axId val="93182208"/>
        <c:scaling>
          <c:orientation val="minMax"/>
        </c:scaling>
        <c:axPos val="l"/>
        <c:numFmt formatCode="General" sourceLinked="1"/>
        <c:maj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4310400"/>
        <c:crosses val="autoZero"/>
        <c:auto val="1"/>
        <c:lblAlgn val="ctr"/>
        <c:lblOffset val="100"/>
      </c:catAx>
      <c:valAx>
        <c:axId val="94310400"/>
        <c:scaling>
          <c:orientation val="minMax"/>
        </c:scaling>
        <c:axPos val="b"/>
        <c:majorGridlines>
          <c:spPr>
            <a:ln w="9525" cap="flat" cmpd="sng" algn="ctr">
              <a:solidFill>
                <a:schemeClr val="tx1">
                  <a:lumMod val="15000"/>
                  <a:lumOff val="85000"/>
                </a:schemeClr>
              </a:solidFill>
              <a:round/>
            </a:ln>
            <a:effectLst/>
          </c:spPr>
        </c:majorGridlines>
        <c:numFmt formatCode="#,##0.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3182208"/>
        <c:crosses val="autoZero"/>
        <c:crossBetween val="between"/>
        <c:majorUnit val="20"/>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82509315819889"/>
          <c:y val="1.0447761439599518E-2"/>
          <c:w val="0.79690051428525988"/>
          <c:h val="0.94107824517753558"/>
        </c:manualLayout>
      </c:layout>
      <c:barChart>
        <c:barDir val="bar"/>
        <c:grouping val="clustered"/>
        <c:ser>
          <c:idx val="0"/>
          <c:order val="0"/>
          <c:spPr>
            <a:solidFill>
              <a:srgbClr val="00B0F0"/>
            </a:solidFill>
            <a:ln>
              <a:noFill/>
            </a:ln>
            <a:effectLst/>
          </c:spPr>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Resultados!$P$30:$P$36</c:f>
              <c:strCache>
                <c:ptCount val="7"/>
                <c:pt idx="0">
                  <c:v>Otros</c:v>
                </c:pt>
                <c:pt idx="1">
                  <c:v>Ninguno</c:v>
                </c:pt>
                <c:pt idx="2">
                  <c:v>Canales de distribución</c:v>
                </c:pt>
                <c:pt idx="3">
                  <c:v>Canales de comercialización</c:v>
                </c:pt>
                <c:pt idx="4">
                  <c:v>Procesos de producción</c:v>
                </c:pt>
                <c:pt idx="5">
                  <c:v>Productos</c:v>
                </c:pt>
                <c:pt idx="6">
                  <c:v>Cambios normativos</c:v>
                </c:pt>
              </c:strCache>
            </c:strRef>
          </c:cat>
          <c:val>
            <c:numRef>
              <c:f>Resultados!$Q$30:$Q$36</c:f>
              <c:numCache>
                <c:formatCode>0.00</c:formatCode>
                <c:ptCount val="7"/>
                <c:pt idx="0">
                  <c:v>2.3255813953488373</c:v>
                </c:pt>
                <c:pt idx="1">
                  <c:v>16.279069767441861</c:v>
                </c:pt>
                <c:pt idx="2">
                  <c:v>18.604651162790706</c:v>
                </c:pt>
                <c:pt idx="3">
                  <c:v>39.534883720930225</c:v>
                </c:pt>
                <c:pt idx="4">
                  <c:v>41.860465116279073</c:v>
                </c:pt>
                <c:pt idx="5">
                  <c:v>44.1860465116279</c:v>
                </c:pt>
                <c:pt idx="6">
                  <c:v>44.1860465116279</c:v>
                </c:pt>
              </c:numCache>
            </c:numRef>
          </c:val>
        </c:ser>
        <c:dLbls/>
        <c:gapWidth val="70"/>
        <c:axId val="94413952"/>
        <c:axId val="94415488"/>
      </c:barChart>
      <c:catAx>
        <c:axId val="94413952"/>
        <c:scaling>
          <c:orientation val="minMax"/>
        </c:scaling>
        <c:axPos val="l"/>
        <c:numFmt formatCode="General" sourceLinked="1"/>
        <c:maj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4415488"/>
        <c:crosses val="autoZero"/>
        <c:auto val="1"/>
        <c:lblAlgn val="ctr"/>
        <c:lblOffset val="100"/>
      </c:catAx>
      <c:valAx>
        <c:axId val="94415488"/>
        <c:scaling>
          <c:orientation val="minMax"/>
        </c:scaling>
        <c:axPos val="b"/>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4413952"/>
        <c:crosses val="autoZero"/>
        <c:crossBetween val="between"/>
        <c:majorUnit val="10"/>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rgbClr val="4472C4"/>
            </a:solidFill>
            <a:ln>
              <a:noFill/>
            </a:ln>
            <a:effectLst/>
          </c:spPr>
          <c:dLbls>
            <c:numFmt formatCode="#,##0.00" sourceLinked="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Resultados!$M$41:$M$45</c:f>
              <c:strCache>
                <c:ptCount val="5"/>
                <c:pt idx="0">
                  <c:v>Muy mal</c:v>
                </c:pt>
                <c:pt idx="1">
                  <c:v>Mal</c:v>
                </c:pt>
                <c:pt idx="2">
                  <c:v>Regular</c:v>
                </c:pt>
                <c:pt idx="3">
                  <c:v>Bien</c:v>
                </c:pt>
                <c:pt idx="4">
                  <c:v>Muy bien</c:v>
                </c:pt>
              </c:strCache>
            </c:strRef>
          </c:cat>
          <c:val>
            <c:numRef>
              <c:f>Resultados!$N$41:$N$45</c:f>
              <c:numCache>
                <c:formatCode>0.00</c:formatCode>
                <c:ptCount val="5"/>
                <c:pt idx="0">
                  <c:v>0</c:v>
                </c:pt>
                <c:pt idx="1">
                  <c:v>5.5555555555555536</c:v>
                </c:pt>
                <c:pt idx="2">
                  <c:v>16.670000000000005</c:v>
                </c:pt>
                <c:pt idx="3">
                  <c:v>61.111111111111114</c:v>
                </c:pt>
                <c:pt idx="4">
                  <c:v>19.444444444444446</c:v>
                </c:pt>
              </c:numCache>
            </c:numRef>
          </c:val>
        </c:ser>
        <c:dLbls/>
        <c:gapWidth val="100"/>
        <c:overlap val="-27"/>
        <c:axId val="94431104"/>
        <c:axId val="94432640"/>
      </c:barChart>
      <c:catAx>
        <c:axId val="94431104"/>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4432640"/>
        <c:crosses val="autoZero"/>
        <c:auto val="1"/>
        <c:lblAlgn val="ctr"/>
        <c:lblOffset val="100"/>
      </c:catAx>
      <c:valAx>
        <c:axId val="94432640"/>
        <c:scaling>
          <c:orientation val="minMax"/>
        </c:scaling>
        <c:axPos val="l"/>
        <c:majorGridlines>
          <c:spPr>
            <a:ln w="9525" cap="flat" cmpd="sng" algn="ctr">
              <a:solidFill>
                <a:schemeClr val="tx1">
                  <a:lumMod val="15000"/>
                  <a:lumOff val="85000"/>
                </a:schemeClr>
              </a:solidFill>
              <a:round/>
            </a:ln>
            <a:effectLst/>
          </c:spPr>
        </c:majorGridlines>
        <c:numFmt formatCode="#,##0.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443110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82509315819889"/>
          <c:y val="1.0447761439599518E-2"/>
          <c:w val="0.79690051428525988"/>
          <c:h val="0.94107824517753558"/>
        </c:manualLayout>
      </c:layout>
      <c:barChart>
        <c:barDir val="bar"/>
        <c:grouping val="clustered"/>
        <c:ser>
          <c:idx val="0"/>
          <c:order val="0"/>
          <c:spPr>
            <a:solidFill>
              <a:schemeClr val="bg1">
                <a:lumMod val="65000"/>
              </a:schemeClr>
            </a:solidFill>
            <a:ln>
              <a:noFill/>
            </a:ln>
            <a:effectLst/>
          </c:spPr>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Resultados!$P$50:$P$57</c:f>
              <c:strCache>
                <c:ptCount val="8"/>
                <c:pt idx="0">
                  <c:v>Ninguna</c:v>
                </c:pt>
                <c:pt idx="1">
                  <c:v>Otros</c:v>
                </c:pt>
                <c:pt idx="2">
                  <c:v>Diseño de los procesos productivos</c:v>
                </c:pt>
                <c:pt idx="3">
                  <c:v>Adquisición de hardware</c:v>
                </c:pt>
                <c:pt idx="4">
                  <c:v>Gestión empresarial</c:v>
                </c:pt>
                <c:pt idx="5">
                  <c:v>Adquisición de software</c:v>
                </c:pt>
                <c:pt idx="6">
                  <c:v>Capacitación de los trabajadores</c:v>
                </c:pt>
                <c:pt idx="7">
                  <c:v>Adquisición de bienes de capital</c:v>
                </c:pt>
              </c:strCache>
            </c:strRef>
          </c:cat>
          <c:val>
            <c:numRef>
              <c:f>Resultados!$Q$50:$Q$57</c:f>
              <c:numCache>
                <c:formatCode>0.00</c:formatCode>
                <c:ptCount val="8"/>
                <c:pt idx="0">
                  <c:v>2.3255813953488373</c:v>
                </c:pt>
                <c:pt idx="1">
                  <c:v>6.9767441860465125</c:v>
                </c:pt>
                <c:pt idx="2">
                  <c:v>25.581395348837212</c:v>
                </c:pt>
                <c:pt idx="3">
                  <c:v>32.558139534883729</c:v>
                </c:pt>
                <c:pt idx="4">
                  <c:v>32.558139534883729</c:v>
                </c:pt>
                <c:pt idx="5">
                  <c:v>37.209302325581412</c:v>
                </c:pt>
                <c:pt idx="6">
                  <c:v>48.837209302325576</c:v>
                </c:pt>
                <c:pt idx="7">
                  <c:v>60.465116279069768</c:v>
                </c:pt>
              </c:numCache>
            </c:numRef>
          </c:val>
        </c:ser>
        <c:dLbls/>
        <c:gapWidth val="70"/>
        <c:axId val="94806400"/>
        <c:axId val="94807936"/>
      </c:barChart>
      <c:catAx>
        <c:axId val="94806400"/>
        <c:scaling>
          <c:orientation val="minMax"/>
        </c:scaling>
        <c:axPos val="l"/>
        <c:numFmt formatCode="General" sourceLinked="1"/>
        <c:maj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4807936"/>
        <c:crosses val="autoZero"/>
        <c:auto val="1"/>
        <c:lblAlgn val="ctr"/>
        <c:lblOffset val="100"/>
      </c:catAx>
      <c:valAx>
        <c:axId val="94807936"/>
        <c:scaling>
          <c:orientation val="minMax"/>
        </c:scaling>
        <c:axPos val="b"/>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4806400"/>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20961427423634"/>
          <c:y val="7.7126855732209565E-2"/>
          <c:w val="0.58094540126950012"/>
          <c:h val="0.88962688658189892"/>
        </c:manualLayout>
      </c:layout>
      <c:pieChart>
        <c:varyColors val="1"/>
        <c:ser>
          <c:idx val="0"/>
          <c:order val="0"/>
          <c:dPt>
            <c:idx val="0"/>
            <c:spPr>
              <a:solidFill>
                <a:srgbClr val="4472C4"/>
              </a:solidFill>
              <a:ln w="19050">
                <a:solidFill>
                  <a:schemeClr val="lt1"/>
                </a:solidFill>
              </a:ln>
              <a:effectLst/>
            </c:spPr>
          </c:dPt>
          <c:dPt>
            <c:idx val="1"/>
            <c:spPr>
              <a:solidFill>
                <a:srgbClr val="4BACC6"/>
              </a:solidFill>
              <a:ln w="19050">
                <a:solidFill>
                  <a:schemeClr val="lt1"/>
                </a:solidFill>
              </a:ln>
              <a:effectLst/>
            </c:spPr>
          </c:dPt>
          <c:dPt>
            <c:idx val="2"/>
            <c:spPr>
              <a:solidFill>
                <a:schemeClr val="bg1">
                  <a:lumMod val="65000"/>
                </a:schemeClr>
              </a:solidFill>
              <a:ln w="19050">
                <a:solidFill>
                  <a:schemeClr val="lt1"/>
                </a:solidFill>
              </a:ln>
              <a:effectLst/>
            </c:spPr>
          </c:dPt>
          <c:dPt>
            <c:idx val="3"/>
            <c:spPr>
              <a:solidFill>
                <a:srgbClr val="779346"/>
              </a:solidFill>
              <a:ln w="19050">
                <a:solidFill>
                  <a:schemeClr val="lt1"/>
                </a:solidFill>
              </a:ln>
              <a:effectLst/>
            </c:spPr>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Resultados!$V$17:$V$18</c:f>
              <c:strCache>
                <c:ptCount val="2"/>
                <c:pt idx="0">
                  <c:v>Sí</c:v>
                </c:pt>
                <c:pt idx="1">
                  <c:v>No</c:v>
                </c:pt>
              </c:strCache>
            </c:strRef>
          </c:cat>
          <c:val>
            <c:numRef>
              <c:f>Resultados!$W$17:$W$18</c:f>
              <c:numCache>
                <c:formatCode>0.00</c:formatCode>
                <c:ptCount val="2"/>
                <c:pt idx="0">
                  <c:v>86.046511627906995</c:v>
                </c:pt>
                <c:pt idx="1">
                  <c:v>13.953488372093025</c:v>
                </c:pt>
              </c:numCache>
            </c:numRef>
          </c:val>
        </c:ser>
        <c:dLbls/>
        <c:firstSliceAng val="0"/>
      </c:pieChart>
      <c:spPr>
        <a:noFill/>
        <a:ln>
          <a:noFill/>
        </a:ln>
        <a:effectLst/>
      </c:spPr>
    </c:plotArea>
    <c:plotVisOnly val="1"/>
    <c:dispBlanksAs val="zero"/>
  </c:chart>
  <c:spPr>
    <a:solidFill>
      <a:schemeClr val="bg1"/>
    </a:solidFill>
    <a:ln w="9525" cap="flat" cmpd="sng" algn="ctr">
      <a:noFill/>
      <a:round/>
    </a:ln>
    <a:effectLst/>
  </c:spPr>
  <c:txPr>
    <a:bodyPr/>
    <a:lstStyle/>
    <a:p>
      <a:pPr>
        <a:defRPr>
          <a:latin typeface="Trebuchet MS" panose="020B0603020202020204" pitchFamily="34" charset="0"/>
        </a:defRPr>
      </a:pPr>
      <a:endParaRPr lang="es-E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20961427423634"/>
          <c:y val="7.7126855732209565E-2"/>
          <c:w val="0.58094540126950012"/>
          <c:h val="0.88962688658189892"/>
        </c:manualLayout>
      </c:layout>
      <c:pieChart>
        <c:varyColors val="1"/>
        <c:ser>
          <c:idx val="0"/>
          <c:order val="0"/>
          <c:dPt>
            <c:idx val="0"/>
            <c:spPr>
              <a:solidFill>
                <a:srgbClr val="4472C4"/>
              </a:solidFill>
              <a:ln w="19050">
                <a:solidFill>
                  <a:schemeClr val="lt1"/>
                </a:solidFill>
              </a:ln>
              <a:effectLst/>
            </c:spPr>
          </c:dPt>
          <c:dPt>
            <c:idx val="1"/>
            <c:spPr>
              <a:solidFill>
                <a:srgbClr val="4BACC6"/>
              </a:solidFill>
              <a:ln w="19050">
                <a:solidFill>
                  <a:schemeClr val="lt1"/>
                </a:solidFill>
              </a:ln>
              <a:effectLst/>
            </c:spPr>
          </c:dPt>
          <c:dPt>
            <c:idx val="2"/>
            <c:spPr>
              <a:solidFill>
                <a:schemeClr val="bg1">
                  <a:lumMod val="65000"/>
                </a:schemeClr>
              </a:solidFill>
              <a:ln w="19050">
                <a:solidFill>
                  <a:schemeClr val="lt1"/>
                </a:solidFill>
              </a:ln>
              <a:effectLst/>
            </c:spPr>
          </c:dPt>
          <c:dPt>
            <c:idx val="3"/>
            <c:spPr>
              <a:solidFill>
                <a:srgbClr val="779346"/>
              </a:solidFill>
              <a:ln w="19050">
                <a:solidFill>
                  <a:schemeClr val="lt1"/>
                </a:solidFill>
              </a:ln>
              <a:effectLst/>
            </c:spPr>
          </c:dPt>
          <c:dLbls>
            <c:dLbl>
              <c:idx val="0"/>
              <c:layout>
                <c:manualLayout>
                  <c:x val="7.8288544960795903E-2"/>
                  <c:y val="-1.2914680786664011E-16"/>
                </c:manualLayout>
              </c:layout>
              <c:dLblPos val="bestFit"/>
              <c:showCatName val="1"/>
              <c:showPercent val="1"/>
              <c:extLst>
                <c:ext xmlns:c15="http://schemas.microsoft.com/office/drawing/2012/chart" uri="{CE6537A1-D6FC-4f65-9D91-7224C49458BB}"/>
              </c:extLst>
            </c:dLbl>
            <c:dLbl>
              <c:idx val="1"/>
              <c:layout>
                <c:manualLayout>
                  <c:x val="-2.3026042635528248E-2"/>
                  <c:y val="0"/>
                </c:manualLayout>
              </c:layout>
              <c:dLblPos val="bestFit"/>
              <c:showCatName val="1"/>
              <c:showPercent val="1"/>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Resultados!$V$23:$V$24</c:f>
              <c:strCache>
                <c:ptCount val="2"/>
                <c:pt idx="0">
                  <c:v>Sí</c:v>
                </c:pt>
                <c:pt idx="1">
                  <c:v>No</c:v>
                </c:pt>
              </c:strCache>
            </c:strRef>
          </c:cat>
          <c:val>
            <c:numRef>
              <c:f>Resultados!$W$23:$W$24</c:f>
              <c:numCache>
                <c:formatCode>0.00</c:formatCode>
                <c:ptCount val="2"/>
                <c:pt idx="0">
                  <c:v>90.697674418604649</c:v>
                </c:pt>
                <c:pt idx="1">
                  <c:v>9.3023255813953494</c:v>
                </c:pt>
              </c:numCache>
            </c:numRef>
          </c:val>
        </c:ser>
        <c:dLbls/>
        <c:firstSliceAng val="0"/>
      </c:pieChart>
      <c:spPr>
        <a:noFill/>
        <a:ln>
          <a:noFill/>
        </a:ln>
        <a:effectLst/>
      </c:spPr>
    </c:plotArea>
    <c:plotVisOnly val="1"/>
    <c:dispBlanksAs val="zero"/>
  </c:chart>
  <c:spPr>
    <a:solidFill>
      <a:schemeClr val="bg1"/>
    </a:solidFill>
    <a:ln w="9525" cap="flat" cmpd="sng" algn="ctr">
      <a:noFill/>
      <a:round/>
    </a:ln>
    <a:effectLst/>
  </c:spPr>
  <c:txPr>
    <a:bodyPr/>
    <a:lstStyle/>
    <a:p>
      <a:pPr>
        <a:defRPr>
          <a:latin typeface="Trebuchet MS" panose="020B0603020202020204" pitchFamily="34" charset="0"/>
        </a:defRPr>
      </a:pPr>
      <a:endParaRPr lang="es-E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spPr>
            <a:solidFill>
              <a:schemeClr val="accent5"/>
            </a:solidFill>
            <a:ln>
              <a:noFill/>
            </a:ln>
            <a:effectLst/>
          </c:spPr>
          <c:dPt>
            <c:idx val="4"/>
            <c:spPr>
              <a:solidFill>
                <a:srgbClr val="00B0F0"/>
              </a:solidFill>
              <a:ln>
                <a:noFill/>
              </a:ln>
              <a:effectLst/>
            </c:spPr>
          </c:dPt>
          <c:dPt>
            <c:idx val="5"/>
            <c:spPr>
              <a:solidFill>
                <a:srgbClr val="00B0F0"/>
              </a:solidFill>
              <a:ln>
                <a:noFill/>
              </a:ln>
              <a:effectLst/>
            </c:spPr>
          </c:dPt>
          <c:dPt>
            <c:idx val="6"/>
            <c:spPr>
              <a:solidFill>
                <a:srgbClr val="00B0F0"/>
              </a:solidFill>
              <a:ln>
                <a:noFill/>
              </a:ln>
              <a:effectLst/>
            </c:spPr>
          </c:dPt>
          <c:dPt>
            <c:idx val="7"/>
            <c:spPr>
              <a:solidFill>
                <a:srgbClr val="00B0F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Hoja1!$C$33:$J$34</c:f>
              <c:multiLvlStrCache>
                <c:ptCount val="8"/>
                <c:lvl>
                  <c:pt idx="0">
                    <c:v>Económica - financiera</c:v>
                  </c:pt>
                  <c:pt idx="1">
                    <c:v>Produccion</c:v>
                  </c:pt>
                  <c:pt idx="2">
                    <c:v>RRHH</c:v>
                  </c:pt>
                  <c:pt idx="3">
                    <c:v>Comercialización</c:v>
                  </c:pt>
                  <c:pt idx="4">
                    <c:v>Idiomas</c:v>
                  </c:pt>
                  <c:pt idx="5">
                    <c:v>Informática - NNTT</c:v>
                  </c:pt>
                  <c:pt idx="6">
                    <c:v>Certificaciones - carnets profesionales</c:v>
                  </c:pt>
                  <c:pt idx="7">
                    <c:v>Calidad, MA y/o PRL</c:v>
                  </c:pt>
                </c:lvl>
                <c:lvl>
                  <c:pt idx="0">
                    <c:v>Áreas funcionales</c:v>
                  </c:pt>
                  <c:pt idx="4">
                    <c:v>Áreas transversales</c:v>
                  </c:pt>
                </c:lvl>
              </c:multiLvlStrCache>
            </c:multiLvlStrRef>
          </c:cat>
          <c:val>
            <c:numRef>
              <c:f>Hoja1!$C$35:$J$35</c:f>
              <c:numCache>
                <c:formatCode>General</c:formatCode>
                <c:ptCount val="8"/>
                <c:pt idx="0">
                  <c:v>26.830000000000002</c:v>
                </c:pt>
                <c:pt idx="1">
                  <c:v>48.78</c:v>
                </c:pt>
                <c:pt idx="2">
                  <c:v>12.2</c:v>
                </c:pt>
                <c:pt idx="3">
                  <c:v>14.629999999999999</c:v>
                </c:pt>
                <c:pt idx="4">
                  <c:v>26.830000000000002</c:v>
                </c:pt>
                <c:pt idx="5">
                  <c:v>34.15</c:v>
                </c:pt>
                <c:pt idx="6">
                  <c:v>56.1</c:v>
                </c:pt>
                <c:pt idx="7">
                  <c:v>63.41</c:v>
                </c:pt>
              </c:numCache>
            </c:numRef>
          </c:val>
        </c:ser>
        <c:dLbls/>
        <c:gapWidth val="100"/>
        <c:overlap val="-27"/>
        <c:axId val="92833280"/>
        <c:axId val="92834816"/>
      </c:barChart>
      <c:catAx>
        <c:axId val="92833280"/>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834816"/>
        <c:crosses val="autoZero"/>
        <c:auto val="1"/>
        <c:lblAlgn val="ctr"/>
        <c:lblOffset val="100"/>
      </c:catAx>
      <c:valAx>
        <c:axId val="92834816"/>
        <c:scaling>
          <c:orientation val="minMax"/>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833280"/>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solidFill>
            <a:sysClr val="windowText" lastClr="000000"/>
          </a:solidFill>
          <a:latin typeface="Trebuchet MS" panose="020B0603020202020204" pitchFamily="34" charset="0"/>
        </a:defRPr>
      </a:pPr>
      <a:endParaRPr lang="es-E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spPr>
            <a:solidFill>
              <a:schemeClr val="accent5"/>
            </a:solidFill>
            <a:ln>
              <a:noFill/>
            </a:ln>
            <a:effectLst/>
          </c:spPr>
          <c:dPt>
            <c:idx val="4"/>
            <c:spPr>
              <a:solidFill>
                <a:srgbClr val="00B0F0"/>
              </a:solidFill>
              <a:ln>
                <a:noFill/>
              </a:ln>
              <a:effectLst/>
            </c:spPr>
          </c:dPt>
          <c:dPt>
            <c:idx val="5"/>
            <c:spPr>
              <a:solidFill>
                <a:srgbClr val="00B0F0"/>
              </a:solidFill>
              <a:ln>
                <a:noFill/>
              </a:ln>
              <a:effectLst/>
            </c:spPr>
          </c:dPt>
          <c:dPt>
            <c:idx val="6"/>
            <c:spPr>
              <a:solidFill>
                <a:srgbClr val="00B0F0"/>
              </a:solidFill>
              <a:ln>
                <a:noFill/>
              </a:ln>
              <a:effectLst/>
            </c:spPr>
          </c:dPt>
          <c:dPt>
            <c:idx val="7"/>
            <c:spPr>
              <a:solidFill>
                <a:srgbClr val="00B0F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Hoja1!$C$38:$J$39</c:f>
              <c:multiLvlStrCache>
                <c:ptCount val="8"/>
                <c:lvl>
                  <c:pt idx="0">
                    <c:v>Económica - financiera</c:v>
                  </c:pt>
                  <c:pt idx="1">
                    <c:v>Produccion</c:v>
                  </c:pt>
                  <c:pt idx="2">
                    <c:v>RRHH</c:v>
                  </c:pt>
                  <c:pt idx="3">
                    <c:v>Comercialización</c:v>
                  </c:pt>
                  <c:pt idx="4">
                    <c:v>Idiomas</c:v>
                  </c:pt>
                  <c:pt idx="5">
                    <c:v>Informática - NNTT</c:v>
                  </c:pt>
                  <c:pt idx="6">
                    <c:v>Certificaciones - carnets profesionales</c:v>
                  </c:pt>
                  <c:pt idx="7">
                    <c:v>Calidad, MA y/o PRL</c:v>
                  </c:pt>
                </c:lvl>
                <c:lvl>
                  <c:pt idx="0">
                    <c:v>Áreas funcionales</c:v>
                  </c:pt>
                  <c:pt idx="4">
                    <c:v>Áreas transversales</c:v>
                  </c:pt>
                </c:lvl>
              </c:multiLvlStrCache>
            </c:multiLvlStrRef>
          </c:cat>
          <c:val>
            <c:numRef>
              <c:f>Hoja1!$C$40:$J$40</c:f>
              <c:numCache>
                <c:formatCode>General</c:formatCode>
                <c:ptCount val="8"/>
                <c:pt idx="0">
                  <c:v>30.3</c:v>
                </c:pt>
                <c:pt idx="1">
                  <c:v>72.73</c:v>
                </c:pt>
                <c:pt idx="2">
                  <c:v>6.06</c:v>
                </c:pt>
                <c:pt idx="3">
                  <c:v>21.21</c:v>
                </c:pt>
                <c:pt idx="4">
                  <c:v>60.61</c:v>
                </c:pt>
                <c:pt idx="5">
                  <c:v>48.48</c:v>
                </c:pt>
                <c:pt idx="6">
                  <c:v>27.27</c:v>
                </c:pt>
                <c:pt idx="7">
                  <c:v>48.48</c:v>
                </c:pt>
              </c:numCache>
            </c:numRef>
          </c:val>
        </c:ser>
        <c:dLbls/>
        <c:gapWidth val="100"/>
        <c:overlap val="-27"/>
        <c:axId val="95045504"/>
        <c:axId val="95047040"/>
      </c:barChart>
      <c:catAx>
        <c:axId val="95045504"/>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5047040"/>
        <c:crosses val="autoZero"/>
        <c:auto val="1"/>
        <c:lblAlgn val="ctr"/>
        <c:lblOffset val="100"/>
      </c:catAx>
      <c:valAx>
        <c:axId val="95047040"/>
        <c:scaling>
          <c:orientation val="minMax"/>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504550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solidFill>
            <a:sysClr val="windowText" lastClr="000000"/>
          </a:solidFill>
          <a:latin typeface="Trebuchet MS" panose="020B0603020202020204" pitchFamily="34" charset="0"/>
        </a:defRPr>
      </a:pPr>
      <a:endParaRPr lang="es-E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45038184902344"/>
          <c:y val="4.1605794958306963E-2"/>
          <c:w val="0.60446367063947681"/>
          <c:h val="0.92469132130205267"/>
        </c:manualLayout>
      </c:layout>
      <c:pieChart>
        <c:varyColors val="1"/>
        <c:ser>
          <c:idx val="0"/>
          <c:order val="0"/>
          <c:dPt>
            <c:idx val="0"/>
            <c:spPr>
              <a:solidFill>
                <a:srgbClr val="4472C4"/>
              </a:solidFill>
              <a:ln w="19050">
                <a:solidFill>
                  <a:schemeClr val="lt1"/>
                </a:solidFill>
              </a:ln>
              <a:effectLst/>
            </c:spPr>
          </c:dPt>
          <c:dPt>
            <c:idx val="1"/>
            <c:spPr>
              <a:solidFill>
                <a:srgbClr val="4BACC6"/>
              </a:solidFill>
              <a:ln w="19050">
                <a:solidFill>
                  <a:schemeClr val="lt1"/>
                </a:solidFill>
              </a:ln>
              <a:effectLst/>
            </c:spPr>
          </c:dPt>
          <c:dPt>
            <c:idx val="2"/>
            <c:spPr>
              <a:solidFill>
                <a:schemeClr val="bg1">
                  <a:lumMod val="65000"/>
                </a:schemeClr>
              </a:solidFill>
              <a:ln w="19050">
                <a:solidFill>
                  <a:schemeClr val="lt1"/>
                </a:solidFill>
              </a:ln>
              <a:effectLst/>
            </c:spPr>
          </c:dPt>
          <c:dPt>
            <c:idx val="3"/>
            <c:spPr>
              <a:solidFill>
                <a:srgbClr val="779346"/>
              </a:solidFill>
              <a:ln w="19050">
                <a:solidFill>
                  <a:schemeClr val="lt1"/>
                </a:solidFill>
              </a:ln>
              <a:effectLst/>
            </c:spPr>
          </c:dPt>
          <c:dLbls>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Trebuchet MS" panose="020B0603020202020204" pitchFamily="34" charset="0"/>
                      <a:ea typeface="+mn-ea"/>
                      <a:cs typeface="+mn-cs"/>
                    </a:defRPr>
                  </a:pPr>
                  <a:endParaRPr lang="es-ES"/>
                </a:p>
              </c:txPr>
            </c:dLbl>
            <c:numFmt formatCode="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Resultados!$AJ$6:$AJ$7</c:f>
              <c:strCache>
                <c:ptCount val="2"/>
                <c:pt idx="0">
                  <c:v>Sí</c:v>
                </c:pt>
                <c:pt idx="1">
                  <c:v>No</c:v>
                </c:pt>
              </c:strCache>
            </c:strRef>
          </c:cat>
          <c:val>
            <c:numRef>
              <c:f>Resultados!$AK$6:$AK$7</c:f>
              <c:numCache>
                <c:formatCode>0.00</c:formatCode>
                <c:ptCount val="2"/>
                <c:pt idx="0">
                  <c:v>78.787878787878782</c:v>
                </c:pt>
                <c:pt idx="1">
                  <c:v>21.212121212121204</c:v>
                </c:pt>
              </c:numCache>
            </c:numRef>
          </c:val>
        </c:ser>
        <c:dLbls/>
        <c:firstSliceAng val="0"/>
      </c:pieChart>
      <c:spPr>
        <a:noFill/>
        <a:ln>
          <a:noFill/>
        </a:ln>
        <a:effectLst/>
      </c:spPr>
    </c:plotArea>
    <c:plotVisOnly val="1"/>
    <c:dispBlanksAs val="zero"/>
  </c:chart>
  <c:spPr>
    <a:solidFill>
      <a:schemeClr val="bg1"/>
    </a:solidFill>
    <a:ln w="9525" cap="flat" cmpd="sng" algn="ctr">
      <a:noFill/>
      <a:round/>
    </a:ln>
    <a:effectLst/>
  </c:spPr>
  <c:txPr>
    <a:bodyPr/>
    <a:lstStyle/>
    <a:p>
      <a:pPr>
        <a:defRPr>
          <a:latin typeface="Trebuchet MS" panose="020B0603020202020204" pitchFamily="34" charset="0"/>
        </a:defRPr>
      </a:pPr>
      <a:endParaRPr lang="es-E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rgbClr val="4472C4"/>
            </a:solidFill>
            <a:ln>
              <a:noFill/>
            </a:ln>
            <a:effectLst/>
          </c:spPr>
          <c:dLbls>
            <c:numFmt formatCode="#,##0.00" sourceLinked="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Resultados!$AJ$12:$AJ$17</c:f>
              <c:strCache>
                <c:ptCount val="6"/>
                <c:pt idx="0">
                  <c:v>Muy mal</c:v>
                </c:pt>
                <c:pt idx="1">
                  <c:v>Mal</c:v>
                </c:pt>
                <c:pt idx="2">
                  <c:v>Regular</c:v>
                </c:pt>
                <c:pt idx="3">
                  <c:v>Bien </c:v>
                </c:pt>
                <c:pt idx="4">
                  <c:v>Muy bien</c:v>
                </c:pt>
                <c:pt idx="5">
                  <c:v>NSNC</c:v>
                </c:pt>
              </c:strCache>
            </c:strRef>
          </c:cat>
          <c:val>
            <c:numRef>
              <c:f>Resultados!$AK$12:$AK$17</c:f>
              <c:numCache>
                <c:formatCode>0.00</c:formatCode>
                <c:ptCount val="6"/>
                <c:pt idx="0">
                  <c:v>2.3255813953488373</c:v>
                </c:pt>
                <c:pt idx="1">
                  <c:v>2.3255813953488373</c:v>
                </c:pt>
                <c:pt idx="2">
                  <c:v>53.488372093023251</c:v>
                </c:pt>
                <c:pt idx="3">
                  <c:v>34.883720930232549</c:v>
                </c:pt>
                <c:pt idx="4">
                  <c:v>2.3255813953488373</c:v>
                </c:pt>
                <c:pt idx="5">
                  <c:v>4.6511627906976765</c:v>
                </c:pt>
              </c:numCache>
            </c:numRef>
          </c:val>
        </c:ser>
        <c:dLbls/>
        <c:gapWidth val="100"/>
        <c:overlap val="-27"/>
        <c:axId val="95259648"/>
        <c:axId val="95265536"/>
      </c:barChart>
      <c:catAx>
        <c:axId val="95259648"/>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5265536"/>
        <c:crosses val="autoZero"/>
        <c:auto val="1"/>
        <c:lblAlgn val="ctr"/>
        <c:lblOffset val="100"/>
      </c:catAx>
      <c:valAx>
        <c:axId val="95265536"/>
        <c:scaling>
          <c:orientation val="minMax"/>
        </c:scaling>
        <c:axPos val="l"/>
        <c:majorGridlines>
          <c:spPr>
            <a:ln w="9525" cap="flat" cmpd="sng" algn="ctr">
              <a:solidFill>
                <a:schemeClr val="tx1">
                  <a:lumMod val="15000"/>
                  <a:lumOff val="85000"/>
                </a:schemeClr>
              </a:solidFill>
              <a:round/>
            </a:ln>
            <a:effectLst/>
          </c:spPr>
        </c:majorGridlines>
        <c:numFmt formatCode="#,##0.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525964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Hoja1!$D$15</c:f>
              <c:strCache>
                <c:ptCount val="1"/>
                <c:pt idx="0">
                  <c:v>Industria</c:v>
                </c:pt>
              </c:strCache>
            </c:strRef>
          </c:tx>
          <c:spPr>
            <a:solidFill>
              <a:srgbClr val="00B0F0"/>
            </a:solidFill>
            <a:ln>
              <a:noFill/>
            </a:ln>
            <a:effectLst/>
          </c:spPr>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Hoja1!$E$14:$N$14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Hoja1!$E$15:$N$15</c:f>
              <c:numCache>
                <c:formatCode>#,##0</c:formatCode>
                <c:ptCount val="10"/>
                <c:pt idx="0">
                  <c:v>9322</c:v>
                </c:pt>
                <c:pt idx="1">
                  <c:v>9730</c:v>
                </c:pt>
                <c:pt idx="2">
                  <c:v>9775</c:v>
                </c:pt>
                <c:pt idx="3">
                  <c:v>8547</c:v>
                </c:pt>
                <c:pt idx="4">
                  <c:v>8097</c:v>
                </c:pt>
                <c:pt idx="5">
                  <c:v>8009</c:v>
                </c:pt>
                <c:pt idx="6">
                  <c:v>8079</c:v>
                </c:pt>
                <c:pt idx="7">
                  <c:v>8701</c:v>
                </c:pt>
                <c:pt idx="8">
                  <c:v>8326</c:v>
                </c:pt>
                <c:pt idx="9">
                  <c:v>8663</c:v>
                </c:pt>
              </c:numCache>
            </c:numRef>
          </c:val>
        </c:ser>
        <c:dLbls/>
        <c:gapWidth val="100"/>
        <c:overlap val="-27"/>
        <c:axId val="91104768"/>
        <c:axId val="91106304"/>
      </c:barChart>
      <c:catAx>
        <c:axId val="91104768"/>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1106304"/>
        <c:crosses val="autoZero"/>
        <c:auto val="1"/>
        <c:lblAlgn val="ctr"/>
        <c:lblOffset val="100"/>
      </c:catAx>
      <c:valAx>
        <c:axId val="911063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110476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4055869299641874"/>
          <c:y val="6.2940742889993823E-2"/>
          <c:w val="0.81827774238621387"/>
          <c:h val="0.75405172584688429"/>
        </c:manualLayout>
      </c:layout>
      <c:lineChart>
        <c:grouping val="standard"/>
        <c:ser>
          <c:idx val="0"/>
          <c:order val="0"/>
          <c:tx>
            <c:strRef>
              <c:f>Agregados!$P$70</c:f>
              <c:strCache>
                <c:ptCount val="1"/>
                <c:pt idx="0">
                  <c:v>Agrario</c:v>
                </c:pt>
              </c:strCache>
            </c:strRef>
          </c:tx>
          <c:spPr>
            <a:ln w="28575" cap="rnd">
              <a:solidFill>
                <a:srgbClr val="4472C4"/>
              </a:solidFill>
              <a:round/>
            </a:ln>
            <a:effectLst/>
          </c:spPr>
          <c:marker>
            <c:symbol val="none"/>
          </c:marker>
          <c:cat>
            <c:numRef>
              <c:f>Agregados!$Q$69:$Z$69</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Agregados!$Q$70:$Z$70</c:f>
              <c:numCache>
                <c:formatCode>#,##0.00</c:formatCode>
                <c:ptCount val="10"/>
                <c:pt idx="0">
                  <c:v>100</c:v>
                </c:pt>
                <c:pt idx="1">
                  <c:v>98.857142857142847</c:v>
                </c:pt>
                <c:pt idx="2">
                  <c:v>101.71428571428572</c:v>
                </c:pt>
                <c:pt idx="3">
                  <c:v>98.857142857142847</c:v>
                </c:pt>
                <c:pt idx="4">
                  <c:v>98.285714285714292</c:v>
                </c:pt>
                <c:pt idx="5">
                  <c:v>97.714285714285722</c:v>
                </c:pt>
                <c:pt idx="6">
                  <c:v>101.14285714285712</c:v>
                </c:pt>
                <c:pt idx="7">
                  <c:v>98.857142857142847</c:v>
                </c:pt>
                <c:pt idx="8">
                  <c:v>98</c:v>
                </c:pt>
                <c:pt idx="9">
                  <c:v>100.85714285714285</c:v>
                </c:pt>
              </c:numCache>
            </c:numRef>
          </c:val>
        </c:ser>
        <c:ser>
          <c:idx val="1"/>
          <c:order val="1"/>
          <c:tx>
            <c:strRef>
              <c:f>Agregados!$P$71</c:f>
              <c:strCache>
                <c:ptCount val="1"/>
                <c:pt idx="0">
                  <c:v>Industria</c:v>
                </c:pt>
              </c:strCache>
            </c:strRef>
          </c:tx>
          <c:spPr>
            <a:ln w="28575" cap="rnd">
              <a:solidFill>
                <a:srgbClr val="00B0F0"/>
              </a:solidFill>
              <a:round/>
            </a:ln>
            <a:effectLst/>
          </c:spPr>
          <c:marker>
            <c:symbol val="none"/>
          </c:marker>
          <c:cat>
            <c:numRef>
              <c:f>Agregados!$Q$69:$Z$69</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Agregados!$Q$71:$Z$71</c:f>
              <c:numCache>
                <c:formatCode>#,##0.00</c:formatCode>
                <c:ptCount val="10"/>
                <c:pt idx="0">
                  <c:v>100</c:v>
                </c:pt>
                <c:pt idx="1">
                  <c:v>96.204933586337788</c:v>
                </c:pt>
                <c:pt idx="2">
                  <c:v>92.220113851992423</c:v>
                </c:pt>
                <c:pt idx="3">
                  <c:v>85.958254269449725</c:v>
                </c:pt>
                <c:pt idx="4">
                  <c:v>83.111954459203076</c:v>
                </c:pt>
                <c:pt idx="5">
                  <c:v>86.907020872865274</c:v>
                </c:pt>
                <c:pt idx="6">
                  <c:v>90.702087286527501</c:v>
                </c:pt>
                <c:pt idx="7">
                  <c:v>86.907020872865274</c:v>
                </c:pt>
                <c:pt idx="8">
                  <c:v>83.301707779886129</c:v>
                </c:pt>
                <c:pt idx="9">
                  <c:v>86.527514231499055</c:v>
                </c:pt>
              </c:numCache>
            </c:numRef>
          </c:val>
        </c:ser>
        <c:ser>
          <c:idx val="2"/>
          <c:order val="2"/>
          <c:tx>
            <c:strRef>
              <c:f>Agregados!$P$72</c:f>
              <c:strCache>
                <c:ptCount val="1"/>
                <c:pt idx="0">
                  <c:v>Construcción</c:v>
                </c:pt>
              </c:strCache>
            </c:strRef>
          </c:tx>
          <c:spPr>
            <a:ln w="28575" cap="rnd">
              <a:solidFill>
                <a:schemeClr val="bg1">
                  <a:lumMod val="65000"/>
                </a:schemeClr>
              </a:solidFill>
              <a:round/>
            </a:ln>
            <a:effectLst/>
          </c:spPr>
          <c:marker>
            <c:symbol val="none"/>
          </c:marker>
          <c:cat>
            <c:numRef>
              <c:f>Agregados!$Q$69:$Z$69</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Agregados!$Q$72:$Z$72</c:f>
              <c:numCache>
                <c:formatCode>#,##0.00</c:formatCode>
                <c:ptCount val="10"/>
                <c:pt idx="0">
                  <c:v>100</c:v>
                </c:pt>
                <c:pt idx="1">
                  <c:v>85.664739884393057</c:v>
                </c:pt>
                <c:pt idx="2">
                  <c:v>75.14450867052021</c:v>
                </c:pt>
                <c:pt idx="3">
                  <c:v>65.664739884393057</c:v>
                </c:pt>
                <c:pt idx="4">
                  <c:v>57.919075144508668</c:v>
                </c:pt>
                <c:pt idx="5">
                  <c:v>56.531791907514446</c:v>
                </c:pt>
                <c:pt idx="6">
                  <c:v>58.497109826589607</c:v>
                </c:pt>
                <c:pt idx="7">
                  <c:v>59.884393063583808</c:v>
                </c:pt>
                <c:pt idx="8">
                  <c:v>62.312138728323703</c:v>
                </c:pt>
                <c:pt idx="9">
                  <c:v>65.086705202312132</c:v>
                </c:pt>
              </c:numCache>
            </c:numRef>
          </c:val>
        </c:ser>
        <c:ser>
          <c:idx val="3"/>
          <c:order val="3"/>
          <c:tx>
            <c:strRef>
              <c:f>Agregados!$P$73</c:f>
              <c:strCache>
                <c:ptCount val="1"/>
                <c:pt idx="0">
                  <c:v>Servicios</c:v>
                </c:pt>
              </c:strCache>
            </c:strRef>
          </c:tx>
          <c:spPr>
            <a:ln w="28575" cap="rnd">
              <a:solidFill>
                <a:schemeClr val="accent6">
                  <a:lumMod val="75000"/>
                </a:schemeClr>
              </a:solidFill>
              <a:round/>
            </a:ln>
            <a:effectLst/>
          </c:spPr>
          <c:marker>
            <c:symbol val="none"/>
          </c:marker>
          <c:cat>
            <c:numRef>
              <c:f>Agregados!$Q$69:$Z$69</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Agregados!$Q$73:$Z$73</c:f>
              <c:numCache>
                <c:formatCode>#,##0.00</c:formatCode>
                <c:ptCount val="10"/>
                <c:pt idx="0">
                  <c:v>100</c:v>
                </c:pt>
                <c:pt idx="1">
                  <c:v>99.549954995499547</c:v>
                </c:pt>
                <c:pt idx="2">
                  <c:v>97.727272727272734</c:v>
                </c:pt>
                <c:pt idx="3">
                  <c:v>98.24482448244828</c:v>
                </c:pt>
                <c:pt idx="4">
                  <c:v>98.267326732673268</c:v>
                </c:pt>
                <c:pt idx="5">
                  <c:v>101.17011701170117</c:v>
                </c:pt>
                <c:pt idx="6">
                  <c:v>102.92529252925293</c:v>
                </c:pt>
                <c:pt idx="7">
                  <c:v>102.81278127812779</c:v>
                </c:pt>
                <c:pt idx="8">
                  <c:v>101.50765076507653</c:v>
                </c:pt>
                <c:pt idx="9">
                  <c:v>102.88028802880288</c:v>
                </c:pt>
              </c:numCache>
            </c:numRef>
          </c:val>
        </c:ser>
        <c:dLbls/>
        <c:marker val="1"/>
        <c:axId val="92196864"/>
        <c:axId val="92198400"/>
      </c:lineChart>
      <c:catAx>
        <c:axId val="92196864"/>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198400"/>
        <c:crosses val="autoZero"/>
        <c:auto val="1"/>
        <c:lblAlgn val="ctr"/>
        <c:lblOffset val="100"/>
      </c:catAx>
      <c:valAx>
        <c:axId val="92198400"/>
        <c:scaling>
          <c:orientation val="minMax"/>
          <c:min val="50"/>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196864"/>
        <c:crosses val="autoZero"/>
        <c:crossBetween val="between"/>
        <c:majorUnit val="10"/>
      </c:valAx>
      <c:spPr>
        <a:noFill/>
        <a:ln>
          <a:noFill/>
        </a:ln>
        <a:effectLst/>
      </c:spPr>
    </c:plotArea>
    <c:legend>
      <c:legendPos val="b"/>
      <c:layout>
        <c:manualLayout>
          <c:xMode val="edge"/>
          <c:yMode val="edge"/>
          <c:x val="5.0000029465686907E-2"/>
          <c:y val="0.91307239131570939"/>
          <c:w val="0.89999994106862613"/>
          <c:h val="8.6927608684290697E-2"/>
        </c:manualLayout>
      </c:layout>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legend>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4055869299641874"/>
          <c:y val="6.2940742889993823E-2"/>
          <c:w val="0.81827774238621387"/>
          <c:h val="0.74832984012961212"/>
        </c:manualLayout>
      </c:layout>
      <c:lineChart>
        <c:grouping val="standard"/>
        <c:ser>
          <c:idx val="0"/>
          <c:order val="0"/>
          <c:tx>
            <c:strRef>
              <c:f>Agregados!$P$37</c:f>
              <c:strCache>
                <c:ptCount val="1"/>
                <c:pt idx="0">
                  <c:v>Agrario</c:v>
                </c:pt>
              </c:strCache>
            </c:strRef>
          </c:tx>
          <c:spPr>
            <a:ln w="28575" cap="rnd">
              <a:solidFill>
                <a:srgbClr val="4472C4"/>
              </a:solidFill>
              <a:round/>
            </a:ln>
            <a:effectLst/>
          </c:spPr>
          <c:marker>
            <c:symbol val="none"/>
          </c:marker>
          <c:cat>
            <c:numRef>
              <c:f>Agregados!$Q$36:$Z$36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Agregados!$Q$37:$Z$37</c:f>
              <c:numCache>
                <c:formatCode>#,##0.00</c:formatCode>
                <c:ptCount val="10"/>
                <c:pt idx="0">
                  <c:v>100</c:v>
                </c:pt>
                <c:pt idx="1">
                  <c:v>95.181965522322102</c:v>
                </c:pt>
                <c:pt idx="2">
                  <c:v>89.862973331368778</c:v>
                </c:pt>
                <c:pt idx="3">
                  <c:v>87.697067923972313</c:v>
                </c:pt>
                <c:pt idx="4">
                  <c:v>77.751583910416983</c:v>
                </c:pt>
                <c:pt idx="5">
                  <c:v>77.854722263150151</c:v>
                </c:pt>
                <c:pt idx="6">
                  <c:v>83.379991159569741</c:v>
                </c:pt>
                <c:pt idx="7">
                  <c:v>88.78738765286576</c:v>
                </c:pt>
                <c:pt idx="8">
                  <c:v>96.228083100044188</c:v>
                </c:pt>
                <c:pt idx="9">
                  <c:v>96.110210696920603</c:v>
                </c:pt>
              </c:numCache>
            </c:numRef>
          </c:val>
        </c:ser>
        <c:ser>
          <c:idx val="1"/>
          <c:order val="1"/>
          <c:tx>
            <c:strRef>
              <c:f>Agregados!$P$38</c:f>
              <c:strCache>
                <c:ptCount val="1"/>
                <c:pt idx="0">
                  <c:v>Industria</c:v>
                </c:pt>
              </c:strCache>
            </c:strRef>
          </c:tx>
          <c:spPr>
            <a:ln w="28575" cap="rnd">
              <a:solidFill>
                <a:srgbClr val="00B0F0"/>
              </a:solidFill>
              <a:round/>
            </a:ln>
            <a:effectLst/>
          </c:spPr>
          <c:marker>
            <c:symbol val="none"/>
          </c:marker>
          <c:cat>
            <c:numRef>
              <c:f>Agregados!$Q$36:$Z$36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Agregados!$Q$38:$Z$38</c:f>
              <c:numCache>
                <c:formatCode>#,##0.00</c:formatCode>
                <c:ptCount val="10"/>
                <c:pt idx="0">
                  <c:v>100</c:v>
                </c:pt>
                <c:pt idx="1">
                  <c:v>104.37674318815704</c:v>
                </c:pt>
                <c:pt idx="2">
                  <c:v>104.85947221626256</c:v>
                </c:pt>
                <c:pt idx="3">
                  <c:v>91.686333404848739</c:v>
                </c:pt>
                <c:pt idx="4">
                  <c:v>86.859043123793171</c:v>
                </c:pt>
                <c:pt idx="5">
                  <c:v>85.915039691053423</c:v>
                </c:pt>
                <c:pt idx="6">
                  <c:v>86.665951512550905</c:v>
                </c:pt>
                <c:pt idx="7">
                  <c:v>93.338339412143299</c:v>
                </c:pt>
                <c:pt idx="8">
                  <c:v>89.315597511263661</c:v>
                </c:pt>
                <c:pt idx="9">
                  <c:v>92.930701566187508</c:v>
                </c:pt>
              </c:numCache>
            </c:numRef>
          </c:val>
        </c:ser>
        <c:ser>
          <c:idx val="2"/>
          <c:order val="2"/>
          <c:tx>
            <c:strRef>
              <c:f>Agregados!$P$39</c:f>
              <c:strCache>
                <c:ptCount val="1"/>
                <c:pt idx="0">
                  <c:v>Construcción</c:v>
                </c:pt>
              </c:strCache>
            </c:strRef>
          </c:tx>
          <c:spPr>
            <a:ln w="28575" cap="rnd">
              <a:solidFill>
                <a:schemeClr val="bg1">
                  <a:lumMod val="65000"/>
                </a:schemeClr>
              </a:solidFill>
              <a:round/>
            </a:ln>
            <a:effectLst/>
          </c:spPr>
          <c:marker>
            <c:symbol val="none"/>
          </c:marker>
          <c:cat>
            <c:numRef>
              <c:f>Agregados!$Q$36:$Z$36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Agregados!$Q$39:$Z$39</c:f>
              <c:numCache>
                <c:formatCode>#,##0.00</c:formatCode>
                <c:ptCount val="10"/>
                <c:pt idx="0">
                  <c:v>100</c:v>
                </c:pt>
                <c:pt idx="1">
                  <c:v>95.13233142705144</c:v>
                </c:pt>
                <c:pt idx="2">
                  <c:v>88.26971671764862</c:v>
                </c:pt>
                <c:pt idx="3">
                  <c:v>53.41135789333687</c:v>
                </c:pt>
                <c:pt idx="4">
                  <c:v>51.270115706875941</c:v>
                </c:pt>
                <c:pt idx="5">
                  <c:v>52.67987764330362</c:v>
                </c:pt>
                <c:pt idx="6">
                  <c:v>48.955978188588915</c:v>
                </c:pt>
                <c:pt idx="7">
                  <c:v>54.382231679744628</c:v>
                </c:pt>
                <c:pt idx="8">
                  <c:v>56.643170634392867</c:v>
                </c:pt>
                <c:pt idx="9">
                  <c:v>57.813539034446066</c:v>
                </c:pt>
              </c:numCache>
            </c:numRef>
          </c:val>
        </c:ser>
        <c:ser>
          <c:idx val="3"/>
          <c:order val="3"/>
          <c:tx>
            <c:strRef>
              <c:f>Agregados!$P$40</c:f>
              <c:strCache>
                <c:ptCount val="1"/>
                <c:pt idx="0">
                  <c:v>Servicios</c:v>
                </c:pt>
              </c:strCache>
            </c:strRef>
          </c:tx>
          <c:spPr>
            <a:ln w="28575" cap="rnd">
              <a:solidFill>
                <a:schemeClr val="accent6">
                  <a:lumMod val="75000"/>
                </a:schemeClr>
              </a:solidFill>
              <a:round/>
            </a:ln>
            <a:effectLst/>
          </c:spPr>
          <c:marker>
            <c:symbol val="none"/>
          </c:marker>
          <c:cat>
            <c:numRef>
              <c:f>Agregados!$Q$36:$Z$36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Agregados!$Q$40:$Z$40</c:f>
              <c:numCache>
                <c:formatCode>#,##0.00</c:formatCode>
                <c:ptCount val="10"/>
                <c:pt idx="0">
                  <c:v>100</c:v>
                </c:pt>
                <c:pt idx="1">
                  <c:v>99.992805755395693</c:v>
                </c:pt>
                <c:pt idx="2">
                  <c:v>101.14388489208629</c:v>
                </c:pt>
                <c:pt idx="3">
                  <c:v>99.522781774580309</c:v>
                </c:pt>
                <c:pt idx="4">
                  <c:v>97.158273381294961</c:v>
                </c:pt>
                <c:pt idx="5">
                  <c:v>99.892086330935228</c:v>
                </c:pt>
                <c:pt idx="6">
                  <c:v>102.15587529976018</c:v>
                </c:pt>
                <c:pt idx="7">
                  <c:v>104.89688249400479</c:v>
                </c:pt>
                <c:pt idx="8">
                  <c:v>109.79616306954438</c:v>
                </c:pt>
                <c:pt idx="9">
                  <c:v>105.26618705035969</c:v>
                </c:pt>
              </c:numCache>
            </c:numRef>
          </c:val>
        </c:ser>
        <c:dLbls/>
        <c:marker val="1"/>
        <c:axId val="92451584"/>
        <c:axId val="92453120"/>
      </c:lineChart>
      <c:catAx>
        <c:axId val="92451584"/>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453120"/>
        <c:crosses val="autoZero"/>
        <c:auto val="1"/>
        <c:lblAlgn val="ctr"/>
        <c:lblOffset val="100"/>
      </c:catAx>
      <c:valAx>
        <c:axId val="92453120"/>
        <c:scaling>
          <c:orientation val="minMax"/>
          <c:max val="120"/>
          <c:min val="40"/>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451584"/>
        <c:crosses val="autoZero"/>
        <c:crossBetween val="between"/>
        <c:majorUnit val="10"/>
      </c:valAx>
      <c:spPr>
        <a:noFill/>
        <a:ln>
          <a:noFill/>
        </a:ln>
        <a:effectLst/>
      </c:spPr>
    </c:plotArea>
    <c:legend>
      <c:legendPos val="b"/>
      <c:layout>
        <c:manualLayout>
          <c:xMode val="edge"/>
          <c:yMode val="edge"/>
          <c:x val="5.7484313941571913E-2"/>
          <c:y val="0.90162861988116494"/>
          <c:w val="0.89999994106862613"/>
          <c:h val="8.6927608684290697E-2"/>
        </c:manualLayout>
      </c:layout>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legend>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Hoja1!$C$29</c:f>
              <c:strCache>
                <c:ptCount val="1"/>
                <c:pt idx="0">
                  <c:v>Empresas</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Hoja1!$D$28:$F$28</c:f>
              <c:strCache>
                <c:ptCount val="3"/>
                <c:pt idx="0">
                  <c:v>Cartagena</c:v>
                </c:pt>
                <c:pt idx="1">
                  <c:v>Region de Murcia</c:v>
                </c:pt>
                <c:pt idx="2">
                  <c:v>España</c:v>
                </c:pt>
              </c:strCache>
            </c:strRef>
          </c:cat>
          <c:val>
            <c:numRef>
              <c:f>Hoja1!$D$29:$F$29</c:f>
              <c:numCache>
                <c:formatCode>General</c:formatCode>
                <c:ptCount val="3"/>
                <c:pt idx="0">
                  <c:v>7.67</c:v>
                </c:pt>
                <c:pt idx="1">
                  <c:v>10.34</c:v>
                </c:pt>
                <c:pt idx="2">
                  <c:v>8.2299999999999986</c:v>
                </c:pt>
              </c:numCache>
            </c:numRef>
          </c:val>
        </c:ser>
        <c:ser>
          <c:idx val="1"/>
          <c:order val="1"/>
          <c:tx>
            <c:strRef>
              <c:f>Hoja1!$C$30</c:f>
              <c:strCache>
                <c:ptCount val="1"/>
                <c:pt idx="0">
                  <c:v>Trabajadores</c:v>
                </c:pt>
              </c:strCache>
            </c:strRef>
          </c:tx>
          <c:spPr>
            <a:solidFill>
              <a:srgbClr val="00B0F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Hoja1!$D$28:$F$28</c:f>
              <c:strCache>
                <c:ptCount val="3"/>
                <c:pt idx="0">
                  <c:v>Cartagena</c:v>
                </c:pt>
                <c:pt idx="1">
                  <c:v>Region de Murcia</c:v>
                </c:pt>
                <c:pt idx="2">
                  <c:v>España</c:v>
                </c:pt>
              </c:strCache>
            </c:strRef>
          </c:cat>
          <c:val>
            <c:numRef>
              <c:f>Hoja1!$D$30:$F$30</c:f>
              <c:numCache>
                <c:formatCode>General</c:formatCode>
                <c:ptCount val="3"/>
                <c:pt idx="0">
                  <c:v>13.66</c:v>
                </c:pt>
                <c:pt idx="1">
                  <c:v>13.01</c:v>
                </c:pt>
                <c:pt idx="2">
                  <c:v>12.02</c:v>
                </c:pt>
              </c:numCache>
            </c:numRef>
          </c:val>
        </c:ser>
        <c:dLbls/>
        <c:gapWidth val="219"/>
        <c:overlap val="-27"/>
        <c:axId val="92521600"/>
        <c:axId val="92523136"/>
      </c:barChart>
      <c:catAx>
        <c:axId val="92521600"/>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523136"/>
        <c:crosses val="autoZero"/>
        <c:auto val="1"/>
        <c:lblAlgn val="ctr"/>
        <c:lblOffset val="100"/>
      </c:catAx>
      <c:valAx>
        <c:axId val="92523136"/>
        <c:scaling>
          <c:orientation val="minMax"/>
        </c:scaling>
        <c:axPos val="l"/>
        <c:majorGridlines>
          <c:spPr>
            <a:ln w="9525" cap="flat" cmpd="sng" algn="ctr">
              <a:solidFill>
                <a:schemeClr val="tx1">
                  <a:lumMod val="15000"/>
                  <a:lumOff val="85000"/>
                </a:schemeClr>
              </a:solidFill>
              <a:round/>
            </a:ln>
            <a:effectLst/>
          </c:spPr>
        </c:majorGridlines>
        <c:numFmt formatCode="#,##0.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5216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legend>
    <c:plotVisOnly val="1"/>
    <c:dispBlanksAs val="gap"/>
  </c:chart>
  <c:spPr>
    <a:noFill/>
    <a:ln>
      <a:noFill/>
    </a:ln>
    <a:effectLst/>
  </c:spPr>
  <c:txPr>
    <a:bodyPr/>
    <a:lstStyle/>
    <a:p>
      <a:pPr>
        <a:defRPr sz="800">
          <a:solidFill>
            <a:sysClr val="windowText" lastClr="000000"/>
          </a:solidFill>
          <a:latin typeface="Trebuchet MS" panose="020B0603020202020204" pitchFamily="34" charset="0"/>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47252142610889408"/>
          <c:y val="3.1397174254317109E-2"/>
          <c:w val="0.47550914753315815"/>
          <c:h val="0.88332188460743821"/>
        </c:manualLayout>
      </c:layout>
      <c:barChart>
        <c:barDir val="bar"/>
        <c:grouping val="clustered"/>
        <c:ser>
          <c:idx val="0"/>
          <c:order val="0"/>
          <c:spPr>
            <a:solidFill>
              <a:schemeClr val="accent5"/>
            </a:solidFill>
            <a:ln>
              <a:noFill/>
            </a:ln>
            <a:effectLst/>
          </c:spPr>
          <c:dPt>
            <c:idx val="25"/>
          </c:dPt>
          <c:dPt>
            <c:idx val="26"/>
          </c:dPt>
          <c:dPt>
            <c:idx val="27"/>
          </c:dPt>
          <c:dPt>
            <c:idx val="28"/>
          </c:dPt>
          <c:dPt>
            <c:idx val="29"/>
          </c:dPt>
          <c:dPt>
            <c:idx val="30"/>
          </c:dPt>
          <c:dPt>
            <c:idx val="31"/>
          </c:dPt>
          <c:dPt>
            <c:idx val="32"/>
          </c:dPt>
          <c:dPt>
            <c:idx val="33"/>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'Peso sobre España CNAE-2 2018'!$X$32:$X$40</c:f>
              <c:strCache>
                <c:ptCount val="9"/>
                <c:pt idx="0">
                  <c:v>39. Actividades de descontaminación y otros servicios de gestión de residuos</c:v>
                </c:pt>
                <c:pt idx="1">
                  <c:v>25. Fabricación de productos metálicos, excepto maquinaria y equipo</c:v>
                </c:pt>
                <c:pt idx="2">
                  <c:v>37. Recogida y tratamiento de aguas residuales</c:v>
                </c:pt>
                <c:pt idx="3">
                  <c:v>36. Captación, depuración y distribución de agua</c:v>
                </c:pt>
                <c:pt idx="4">
                  <c:v>38. Recogida, tratamiento y eliminación de residuos; valorización</c:v>
                </c:pt>
                <c:pt idx="5">
                  <c:v>33. Reparación e instalación de maquinaria y equipo</c:v>
                </c:pt>
                <c:pt idx="6">
                  <c:v>20. Industria química</c:v>
                </c:pt>
                <c:pt idx="7">
                  <c:v>30. Fabricación de otro material de transporte</c:v>
                </c:pt>
                <c:pt idx="8">
                  <c:v>19. Coquerías y refino de petróleo</c:v>
                </c:pt>
              </c:strCache>
            </c:strRef>
          </c:cat>
          <c:val>
            <c:numRef>
              <c:f>'Peso sobre España CNAE-2 2018'!$Y$32:$Y$40</c:f>
              <c:numCache>
                <c:formatCode>0.00</c:formatCode>
                <c:ptCount val="9"/>
                <c:pt idx="0">
                  <c:v>100.06194426993197</c:v>
                </c:pt>
                <c:pt idx="1">
                  <c:v>150.90004809883996</c:v>
                </c:pt>
                <c:pt idx="2">
                  <c:v>172.1186464854286</c:v>
                </c:pt>
                <c:pt idx="3">
                  <c:v>191.99927029858364</c:v>
                </c:pt>
                <c:pt idx="4">
                  <c:v>248.30075570194262</c:v>
                </c:pt>
                <c:pt idx="5">
                  <c:v>267.90493150095011</c:v>
                </c:pt>
                <c:pt idx="6">
                  <c:v>383.74125752307651</c:v>
                </c:pt>
                <c:pt idx="7">
                  <c:v>705.80112585946779</c:v>
                </c:pt>
                <c:pt idx="8">
                  <c:v>3182.6416270784985</c:v>
                </c:pt>
              </c:numCache>
            </c:numRef>
          </c:val>
        </c:ser>
        <c:dLbls/>
        <c:gapWidth val="100"/>
        <c:axId val="92606464"/>
        <c:axId val="92608000"/>
      </c:barChart>
      <c:catAx>
        <c:axId val="92606464"/>
        <c:scaling>
          <c:orientation val="minMax"/>
        </c:scaling>
        <c:axPos val="l"/>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crossAx val="92608000"/>
        <c:crosses val="autoZero"/>
        <c:auto val="1"/>
        <c:lblAlgn val="ctr"/>
        <c:lblOffset val="100"/>
      </c:catAx>
      <c:valAx>
        <c:axId val="92608000"/>
        <c:scaling>
          <c:orientation val="minMax"/>
        </c:scaling>
        <c:axPos val="b"/>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crossAx val="92606464"/>
        <c:crosses val="autoZero"/>
        <c:crossBetween val="between"/>
        <c:majorUnit val="1000"/>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18710231776067"/>
          <c:y val="1.2861743279596284E-2"/>
          <c:w val="0.48475363145458183"/>
          <c:h val="0.9356816619867655"/>
        </c:manualLayout>
      </c:layout>
      <c:barChart>
        <c:barDir val="bar"/>
        <c:grouping val="clustered"/>
        <c:ser>
          <c:idx val="0"/>
          <c:order val="0"/>
          <c:spPr>
            <a:solidFill>
              <a:srgbClr val="00B0F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 industria'!$O$35:$O$55</c:f>
              <c:strCache>
                <c:ptCount val="21"/>
                <c:pt idx="0">
                  <c:v>Resto</c:v>
                </c:pt>
                <c:pt idx="1">
                  <c:v>2431. Ingenieros industriales y de producción</c:v>
                </c:pt>
                <c:pt idx="2">
                  <c:v>3202. Supervisores de la construcción</c:v>
                </c:pt>
                <c:pt idx="3">
                  <c:v>7131. Carpinteros (excepto ebanistas)</c:v>
                </c:pt>
                <c:pt idx="4">
                  <c:v>8432. Conductores asalariados de camiones</c:v>
                </c:pt>
                <c:pt idx="5">
                  <c:v>7703. Panaderos, pasteleros y confiteros</c:v>
                </c:pt>
                <c:pt idx="6">
                  <c:v>3128. Técnicos en metalurgia y minas</c:v>
                </c:pt>
                <c:pt idx="7">
                  <c:v>7521. Mecánicos y reparadores de equipos eléctricos</c:v>
                </c:pt>
                <c:pt idx="8">
                  <c:v>9602. Peones de la construcción de edificios</c:v>
                </c:pt>
                <c:pt idx="9">
                  <c:v>4500. Empleados administrativos con tareas de atención al público no clasificados bajo otros epígrafes</c:v>
                </c:pt>
                <c:pt idx="10">
                  <c:v>8209. Montadores y ensambladores no clasificados en otros epígrafes</c:v>
                </c:pt>
                <c:pt idx="11">
                  <c:v>7313. Chapistas y caldereros</c:v>
                </c:pt>
                <c:pt idx="12">
                  <c:v>7510. Electricistas de la construcción y afines</c:v>
                </c:pt>
                <c:pt idx="13">
                  <c:v>7403. Mecánicos y ajustadores de maquinaria agrícola e industrial</c:v>
                </c:pt>
                <c:pt idx="14">
                  <c:v>7899. Oficiales, operarios y artesanos de otros oficios no clasificados bajo otros epígrafes</c:v>
                </c:pt>
                <c:pt idx="15">
                  <c:v>9443. Barrenderos y afines</c:v>
                </c:pt>
                <c:pt idx="16">
                  <c:v>5220. Vendedores en tiendas y almacenes</c:v>
                </c:pt>
                <c:pt idx="17">
                  <c:v>8131. Operadores en plantas industriales químicas</c:v>
                </c:pt>
                <c:pt idx="18">
                  <c:v>9700. Peones de las industrias manufactureras</c:v>
                </c:pt>
                <c:pt idx="19">
                  <c:v>7312. Soldadores y oxicortadores</c:v>
                </c:pt>
                <c:pt idx="20">
                  <c:v>7314. Montadores de estructuras metálicas</c:v>
                </c:pt>
              </c:strCache>
            </c:strRef>
          </c:cat>
          <c:val>
            <c:numRef>
              <c:f>'2018 industria'!$P$35:$P$55</c:f>
              <c:numCache>
                <c:formatCode>0.00</c:formatCode>
                <c:ptCount val="21"/>
                <c:pt idx="0">
                  <c:v>26.762661370407137</c:v>
                </c:pt>
                <c:pt idx="1">
                  <c:v>0.89374379344587906</c:v>
                </c:pt>
                <c:pt idx="2">
                  <c:v>0.94339622641509446</c:v>
                </c:pt>
                <c:pt idx="3">
                  <c:v>1.0592519033432641</c:v>
                </c:pt>
                <c:pt idx="4">
                  <c:v>1.1089043363124791</c:v>
                </c:pt>
                <c:pt idx="5">
                  <c:v>1.2082092022509099</c:v>
                </c:pt>
                <c:pt idx="6">
                  <c:v>1.3240648791790799</c:v>
                </c:pt>
                <c:pt idx="7">
                  <c:v>1.3406156901688182</c:v>
                </c:pt>
                <c:pt idx="8">
                  <c:v>1.5061238000662034</c:v>
                </c:pt>
                <c:pt idx="9">
                  <c:v>1.8867924528301885</c:v>
                </c:pt>
                <c:pt idx="10">
                  <c:v>1.9364448857994041</c:v>
                </c:pt>
                <c:pt idx="11">
                  <c:v>2.0688513737173122</c:v>
                </c:pt>
                <c:pt idx="12">
                  <c:v>2.2343594836146967</c:v>
                </c:pt>
                <c:pt idx="13">
                  <c:v>2.4826216484607748</c:v>
                </c:pt>
                <c:pt idx="14">
                  <c:v>2.730883813306852</c:v>
                </c:pt>
                <c:pt idx="15">
                  <c:v>2.9294935451837141</c:v>
                </c:pt>
                <c:pt idx="16">
                  <c:v>3.6411784177424695</c:v>
                </c:pt>
                <c:pt idx="17">
                  <c:v>5.9086395233366433</c:v>
                </c:pt>
                <c:pt idx="18">
                  <c:v>11.304203905991393</c:v>
                </c:pt>
                <c:pt idx="19">
                  <c:v>11.684872558755378</c:v>
                </c:pt>
                <c:pt idx="20">
                  <c:v>15.044687189672294</c:v>
                </c:pt>
              </c:numCache>
            </c:numRef>
          </c:val>
        </c:ser>
        <c:dLbls/>
        <c:gapWidth val="101"/>
        <c:axId val="92872064"/>
        <c:axId val="92882048"/>
      </c:barChart>
      <c:catAx>
        <c:axId val="92872064"/>
        <c:scaling>
          <c:orientation val="minMax"/>
        </c:scaling>
        <c:axPos val="l"/>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crossAx val="92882048"/>
        <c:crosses val="autoZero"/>
        <c:auto val="1"/>
        <c:lblAlgn val="ctr"/>
        <c:lblOffset val="100"/>
      </c:catAx>
      <c:valAx>
        <c:axId val="92882048"/>
        <c:scaling>
          <c:orientation val="minMax"/>
        </c:scaling>
        <c:axPos val="b"/>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87206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rgbClr val="4472C4"/>
            </a:solidFill>
            <a:ln>
              <a:noFill/>
            </a:ln>
            <a:effectLst/>
          </c:spPr>
          <c:dLbls>
            <c:numFmt formatCode="#,##0.00" sourceLinked="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rebuchet MS" panose="020B0603020202020204" pitchFamily="34" charset="0"/>
                    <a:ea typeface="+mn-ea"/>
                    <a:cs typeface="+mn-cs"/>
                  </a:defRPr>
                </a:pPr>
                <a:endParaRPr lang="es-E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Resultados!$M$5:$M$7</c:f>
              <c:strCache>
                <c:ptCount val="3"/>
                <c:pt idx="0">
                  <c:v>Ha aumentado</c:v>
                </c:pt>
                <c:pt idx="1">
                  <c:v>Ha permanecido estable</c:v>
                </c:pt>
                <c:pt idx="2">
                  <c:v>Ha disminuido</c:v>
                </c:pt>
              </c:strCache>
            </c:strRef>
          </c:cat>
          <c:val>
            <c:numRef>
              <c:f>Resultados!$N$5:$N$7</c:f>
              <c:numCache>
                <c:formatCode>0.00</c:formatCode>
                <c:ptCount val="3"/>
                <c:pt idx="0">
                  <c:v>48.837209302325576</c:v>
                </c:pt>
                <c:pt idx="1">
                  <c:v>34.883720930232549</c:v>
                </c:pt>
                <c:pt idx="2">
                  <c:v>16.279069767441861</c:v>
                </c:pt>
              </c:numCache>
            </c:numRef>
          </c:val>
        </c:ser>
        <c:dLbls/>
        <c:gapWidth val="100"/>
        <c:overlap val="-27"/>
        <c:axId val="92997504"/>
        <c:axId val="92999040"/>
      </c:barChart>
      <c:catAx>
        <c:axId val="92997504"/>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999040"/>
        <c:crosses val="autoZero"/>
        <c:auto val="1"/>
        <c:lblAlgn val="ctr"/>
        <c:lblOffset val="100"/>
      </c:catAx>
      <c:valAx>
        <c:axId val="92999040"/>
        <c:scaling>
          <c:orientation val="minMax"/>
        </c:scaling>
        <c:axPos val="l"/>
        <c:majorGridlines>
          <c:spPr>
            <a:ln w="9525" cap="flat" cmpd="sng" algn="ctr">
              <a:solidFill>
                <a:schemeClr val="tx1">
                  <a:lumMod val="15000"/>
                  <a:lumOff val="85000"/>
                </a:schemeClr>
              </a:solidFill>
              <a:round/>
            </a:ln>
            <a:effectLst/>
          </c:spPr>
        </c:majorGridlines>
        <c:numFmt formatCode="#,##0.00" sourceLinked="0"/>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299750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Trebuchet MS" panose="020B0603020202020204" pitchFamily="34" charset="0"/>
        </a:defRPr>
      </a:pPr>
      <a:endParaRPr lang="es-E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11731884031499"/>
          <c:y val="1.0447761439599518E-2"/>
          <c:w val="0.6946081811604371"/>
          <c:h val="0.94107824517753558"/>
        </c:manualLayout>
      </c:layout>
      <c:barChart>
        <c:barDir val="bar"/>
        <c:grouping val="clustered"/>
        <c:ser>
          <c:idx val="0"/>
          <c:order val="0"/>
          <c:spPr>
            <a:solidFill>
              <a:schemeClr val="bg1">
                <a:lumMod val="65000"/>
              </a:schemeClr>
            </a:solidFill>
            <a:ln>
              <a:noFill/>
            </a:ln>
            <a:effectLst/>
          </c:spPr>
          <c:cat>
            <c:strRef>
              <c:f>'P9'!$Y$4:$Y$26</c:f>
              <c:strCache>
                <c:ptCount val="23"/>
                <c:pt idx="0">
                  <c:v>Albañil</c:v>
                </c:pt>
                <c:pt idx="1">
                  <c:v>Pintor</c:v>
                </c:pt>
                <c:pt idx="2">
                  <c:v>Chapista</c:v>
                </c:pt>
                <c:pt idx="3">
                  <c:v>Personal de limpieza</c:v>
                </c:pt>
                <c:pt idx="4">
                  <c:v>Técnico en logística</c:v>
                </c:pt>
                <c:pt idx="5">
                  <c:v>Técnico de laboratorio</c:v>
                </c:pt>
                <c:pt idx="6">
                  <c:v>Técnico de recambios</c:v>
                </c:pt>
                <c:pt idx="7">
                  <c:v>Diseñador gráfico</c:v>
                </c:pt>
                <c:pt idx="8">
                  <c:v>Técnico de marketing</c:v>
                </c:pt>
                <c:pt idx="9">
                  <c:v>Vigilante seguridad</c:v>
                </c:pt>
                <c:pt idx="10">
                  <c:v>Técnico comercial</c:v>
                </c:pt>
                <c:pt idx="11">
                  <c:v>Resposable de calidad / medio ambiente / PRL</c:v>
                </c:pt>
                <c:pt idx="12">
                  <c:v>Conductor camión</c:v>
                </c:pt>
                <c:pt idx="13">
                  <c:v>Electricista</c:v>
                </c:pt>
                <c:pt idx="14">
                  <c:v>Comercial / vendedor</c:v>
                </c:pt>
                <c:pt idx="15">
                  <c:v>Gestor administrativo / contable</c:v>
                </c:pt>
                <c:pt idx="16">
                  <c:v>Montador</c:v>
                </c:pt>
                <c:pt idx="17">
                  <c:v>Ingeniero industrial</c:v>
                </c:pt>
                <c:pt idx="18">
                  <c:v>Peón industrial</c:v>
                </c:pt>
                <c:pt idx="19">
                  <c:v>Tornero / fresador</c:v>
                </c:pt>
                <c:pt idx="20">
                  <c:v>Mecánico</c:v>
                </c:pt>
                <c:pt idx="21">
                  <c:v>Mozo de almacén / operario de fábrica</c:v>
                </c:pt>
                <c:pt idx="22">
                  <c:v>Soldador</c:v>
                </c:pt>
              </c:strCache>
            </c:strRef>
          </c:cat>
          <c:val>
            <c:numRef>
              <c:f>'P9'!$Z$4:$Z$26</c:f>
              <c:numCache>
                <c:formatCode>0.00</c:formatCode>
                <c:ptCount val="23"/>
                <c:pt idx="0">
                  <c:v>0.4975124378109454</c:v>
                </c:pt>
                <c:pt idx="1">
                  <c:v>0.4975124378109454</c:v>
                </c:pt>
                <c:pt idx="2">
                  <c:v>0.4975124378109454</c:v>
                </c:pt>
                <c:pt idx="3">
                  <c:v>0.4975124378109454</c:v>
                </c:pt>
                <c:pt idx="4">
                  <c:v>0.4975124378109454</c:v>
                </c:pt>
                <c:pt idx="5">
                  <c:v>0.4975124378109454</c:v>
                </c:pt>
                <c:pt idx="6">
                  <c:v>0.4975124378109454</c:v>
                </c:pt>
                <c:pt idx="7">
                  <c:v>0.99502487562189079</c:v>
                </c:pt>
                <c:pt idx="8">
                  <c:v>1.9900497512437814</c:v>
                </c:pt>
                <c:pt idx="9">
                  <c:v>1.9900497512437814</c:v>
                </c:pt>
                <c:pt idx="10">
                  <c:v>1.9900497512437814</c:v>
                </c:pt>
                <c:pt idx="11">
                  <c:v>2.4875621890547261</c:v>
                </c:pt>
                <c:pt idx="12">
                  <c:v>2.9850746268656714</c:v>
                </c:pt>
                <c:pt idx="13">
                  <c:v>2.9850746268656714</c:v>
                </c:pt>
                <c:pt idx="14">
                  <c:v>4.4776119402985071</c:v>
                </c:pt>
                <c:pt idx="15">
                  <c:v>5.9701492537313436</c:v>
                </c:pt>
                <c:pt idx="16">
                  <c:v>6.4676616915422889</c:v>
                </c:pt>
                <c:pt idx="17">
                  <c:v>6.9651741293532341</c:v>
                </c:pt>
                <c:pt idx="18">
                  <c:v>6.9651741293532341</c:v>
                </c:pt>
                <c:pt idx="19">
                  <c:v>7.9601990049751263</c:v>
                </c:pt>
                <c:pt idx="20">
                  <c:v>9.4527363184079647</c:v>
                </c:pt>
                <c:pt idx="21">
                  <c:v>10.945273631840797</c:v>
                </c:pt>
                <c:pt idx="22">
                  <c:v>21.89054726368159</c:v>
                </c:pt>
              </c:numCache>
            </c:numRef>
          </c:val>
        </c:ser>
        <c:dLbls/>
        <c:gapWidth val="70"/>
        <c:axId val="93091328"/>
        <c:axId val="93092864"/>
      </c:barChart>
      <c:catAx>
        <c:axId val="93091328"/>
        <c:scaling>
          <c:orientation val="minMax"/>
        </c:scaling>
        <c:axPos val="l"/>
        <c:numFmt formatCode="General" sourceLinked="1"/>
        <c:maj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3092864"/>
        <c:crosses val="autoZero"/>
        <c:auto val="1"/>
        <c:lblAlgn val="ctr"/>
        <c:lblOffset val="100"/>
      </c:catAx>
      <c:valAx>
        <c:axId val="93092864"/>
        <c:scaling>
          <c:orientation val="minMax"/>
        </c:scaling>
        <c:axPos val="b"/>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rebuchet MS" panose="020B0603020202020204" pitchFamily="34" charset="0"/>
                <a:ea typeface="+mn-ea"/>
                <a:cs typeface="+mn-cs"/>
              </a:defRPr>
            </a:pPr>
            <a:endParaRPr lang="es-ES"/>
          </a:p>
        </c:txPr>
        <c:crossAx val="9309132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700">
          <a:solidFill>
            <a:sysClr val="windowText" lastClr="000000"/>
          </a:solidFill>
          <a:latin typeface="Trebuchet MS" panose="020B0603020202020204" pitchFamily="34" charset="0"/>
        </a:defRPr>
      </a:pPr>
      <a:endParaRPr lang="es-E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259268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277548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425658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13412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377025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234601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103745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111198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373630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263432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26CFFC-1234-43D4-B1CE-E8830B755544}" type="datetimeFigureOut">
              <a:rPr lang="es-ES" smtClean="0"/>
              <a:pPr/>
              <a:t>22/05/2019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221076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6CFFC-1234-43D4-B1CE-E8830B755544}" type="datetimeFigureOut">
              <a:rPr lang="es-ES" smtClean="0"/>
              <a:pPr/>
              <a:t>22/05/2019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67684-20AE-4F05-9493-89EEF519858C}" type="slidenum">
              <a:rPr lang="es-ES" smtClean="0"/>
              <a:pPr/>
              <a:t>‹Nº›</a:t>
            </a:fld>
            <a:endParaRPr lang="es-ES"/>
          </a:p>
        </p:txBody>
      </p:sp>
    </p:spTree>
    <p:extLst>
      <p:ext uri="{BB962C8B-B14F-4D97-AF65-F5344CB8AC3E}">
        <p14:creationId xmlns:p14="http://schemas.microsoft.com/office/powerpoint/2010/main" xmlns="" val="3940767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chart" Target="../charts/char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chart" Target="../charts/chart1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8300" y="5596153"/>
            <a:ext cx="7221683" cy="862445"/>
          </a:xfrm>
        </p:spPr>
        <p:txBody>
          <a:bodyPr>
            <a:noAutofit/>
          </a:bodyPr>
          <a:lstStyle/>
          <a:p>
            <a:pPr algn="r"/>
            <a:r>
              <a:rPr lang="es-ES" sz="1800" b="1" dirty="0" smtClean="0">
                <a:solidFill>
                  <a:schemeClr val="accent5"/>
                </a:solidFill>
                <a:latin typeface="Trebuchet MS" panose="020B0603020202020204" pitchFamily="34" charset="0"/>
              </a:rPr>
              <a:t>Estudio de detección </a:t>
            </a:r>
            <a:r>
              <a:rPr lang="es-ES" sz="1800" b="1" dirty="0">
                <a:solidFill>
                  <a:schemeClr val="accent5"/>
                </a:solidFill>
                <a:latin typeface="Trebuchet MS" panose="020B0603020202020204" pitchFamily="34" charset="0"/>
              </a:rPr>
              <a:t>de necesidades formativas </a:t>
            </a:r>
            <a:r>
              <a:rPr lang="es-ES" sz="1800" b="1" dirty="0" smtClean="0">
                <a:solidFill>
                  <a:schemeClr val="accent5"/>
                </a:solidFill>
                <a:latin typeface="Trebuchet MS" panose="020B0603020202020204" pitchFamily="34" charset="0"/>
              </a:rPr>
              <a:t/>
            </a:r>
            <a:br>
              <a:rPr lang="es-ES" sz="1800" b="1" dirty="0" smtClean="0">
                <a:solidFill>
                  <a:schemeClr val="accent5"/>
                </a:solidFill>
                <a:latin typeface="Trebuchet MS" panose="020B0603020202020204" pitchFamily="34" charset="0"/>
              </a:rPr>
            </a:br>
            <a:r>
              <a:rPr lang="es-ES" sz="1800" b="1" dirty="0" smtClean="0">
                <a:solidFill>
                  <a:schemeClr val="accent5"/>
                </a:solidFill>
                <a:latin typeface="Trebuchet MS" panose="020B0603020202020204" pitchFamily="34" charset="0"/>
              </a:rPr>
              <a:t>en </a:t>
            </a:r>
            <a:r>
              <a:rPr lang="es-ES" sz="1800" b="1" dirty="0">
                <a:solidFill>
                  <a:schemeClr val="accent5"/>
                </a:solidFill>
                <a:latin typeface="Trebuchet MS" panose="020B0603020202020204" pitchFamily="34" charset="0"/>
              </a:rPr>
              <a:t>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1922318"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1922319"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1258497"/>
            <a:ext cx="1922319" cy="3981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4" cstate="print"/>
          <a:stretch>
            <a:fillRect/>
          </a:stretch>
        </p:blipFill>
        <p:spPr>
          <a:xfrm>
            <a:off x="1922318" y="1258497"/>
            <a:ext cx="7221682" cy="3981653"/>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5604" y="231014"/>
            <a:ext cx="1958512" cy="53333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4559572" y="215357"/>
            <a:ext cx="1516944" cy="564647"/>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179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DIAGNÓSTICO – PRINCIPALES RESULTADOS</a:t>
            </a:r>
          </a:p>
        </p:txBody>
      </p:sp>
      <p:sp>
        <p:nvSpPr>
          <p:cNvPr id="17" name="CuadroTexto 16"/>
          <p:cNvSpPr txBox="1"/>
          <p:nvPr/>
        </p:nvSpPr>
        <p:spPr>
          <a:xfrm>
            <a:off x="1627808" y="2759237"/>
            <a:ext cx="6716598" cy="276999"/>
          </a:xfrm>
          <a:prstGeom prst="rect">
            <a:avLst/>
          </a:prstGeom>
          <a:noFill/>
        </p:spPr>
        <p:txBody>
          <a:bodyPr wrap="square" rtlCol="0">
            <a:spAutoFit/>
          </a:bodyPr>
          <a:lstStyle/>
          <a:p>
            <a:pPr algn="ctr"/>
            <a:r>
              <a:rPr lang="es-ES" sz="1200" b="1" dirty="0" smtClean="0"/>
              <a:t>Principales subsectores industriales en Cartagena. 2018.</a:t>
            </a:r>
            <a:endParaRPr lang="es-ES" sz="1200" b="1" dirty="0"/>
          </a:p>
        </p:txBody>
      </p:sp>
      <p:sp>
        <p:nvSpPr>
          <p:cNvPr id="19" name="CuadroTexto 18"/>
          <p:cNvSpPr txBox="1"/>
          <p:nvPr/>
        </p:nvSpPr>
        <p:spPr>
          <a:xfrm>
            <a:off x="3528883" y="5454491"/>
            <a:ext cx="3124200" cy="246221"/>
          </a:xfrm>
          <a:prstGeom prst="rect">
            <a:avLst/>
          </a:prstGeom>
          <a:noFill/>
        </p:spPr>
        <p:txBody>
          <a:bodyPr wrap="square" rtlCol="0">
            <a:spAutoFit/>
          </a:bodyPr>
          <a:lstStyle/>
          <a:p>
            <a:pPr algn="ctr"/>
            <a:r>
              <a:rPr lang="es-ES" sz="1000" i="1" dirty="0" smtClean="0"/>
              <a:t>Fuente: elaboración propia a partir de datos de la TGSS</a:t>
            </a:r>
            <a:endParaRPr lang="es-ES" sz="1000" i="1" dirty="0"/>
          </a:p>
        </p:txBody>
      </p:sp>
      <p:graphicFrame>
        <p:nvGraphicFramePr>
          <p:cNvPr id="3" name="Tabla 2"/>
          <p:cNvGraphicFramePr>
            <a:graphicFrameLocks noGrp="1"/>
          </p:cNvGraphicFramePr>
          <p:nvPr>
            <p:extLst>
              <p:ext uri="{D42A27DB-BD31-4B8C-83A1-F6EECF244321}">
                <p14:modId xmlns:p14="http://schemas.microsoft.com/office/powerpoint/2010/main" xmlns="" val="3747033157"/>
              </p:ext>
            </p:extLst>
          </p:nvPr>
        </p:nvGraphicFramePr>
        <p:xfrm>
          <a:off x="1837561" y="3036236"/>
          <a:ext cx="6506845" cy="2394817"/>
        </p:xfrm>
        <a:graphic>
          <a:graphicData uri="http://schemas.openxmlformats.org/drawingml/2006/table">
            <a:tbl>
              <a:tblPr firstRow="1" firstCol="1" bandRow="1">
                <a:tableStyleId>{5C22544A-7EE6-4342-B048-85BDC9FD1C3A}</a:tableStyleId>
              </a:tblPr>
              <a:tblGrid>
                <a:gridCol w="2059913"/>
                <a:gridCol w="1085496"/>
                <a:gridCol w="3361436"/>
              </a:tblGrid>
              <a:tr h="256369">
                <a:tc>
                  <a:txBody>
                    <a:bodyPr/>
                    <a:lstStyle/>
                    <a:p>
                      <a:pPr algn="just">
                        <a:lnSpc>
                          <a:spcPct val="115000"/>
                        </a:lnSpc>
                        <a:spcAft>
                          <a:spcPts val="0"/>
                        </a:spcAft>
                      </a:pPr>
                      <a:r>
                        <a:rPr lang="es-ES" sz="1000" dirty="0">
                          <a:effectLst/>
                        </a:rPr>
                        <a:t>Subsector</a:t>
                      </a:r>
                      <a:endParaRPr lang="es-E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000">
                          <a:effectLst/>
                        </a:rPr>
                        <a:t>Empleo (2018)</a:t>
                      </a:r>
                      <a:endParaRPr lang="es-E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000" dirty="0">
                          <a:effectLst/>
                        </a:rPr>
                        <a:t>Actividades (CNAE2009 – dos dígitos)</a:t>
                      </a:r>
                      <a:endParaRPr lang="es-ES" sz="1000" dirty="0">
                        <a:effectLst/>
                        <a:latin typeface="Times New Roman" panose="02020603050405020304" pitchFamily="18" charset="0"/>
                        <a:ea typeface="Times New Roman" panose="02020603050405020304" pitchFamily="18" charset="0"/>
                      </a:endParaRPr>
                    </a:p>
                  </a:txBody>
                  <a:tcPr marL="68580" marR="68580" marT="0" marB="0" anchor="ctr"/>
                </a:tc>
              </a:tr>
              <a:tr h="931561">
                <a:tc>
                  <a:txBody>
                    <a:bodyPr/>
                    <a:lstStyle/>
                    <a:p>
                      <a:pPr algn="just">
                        <a:lnSpc>
                          <a:spcPct val="115000"/>
                        </a:lnSpc>
                        <a:spcAft>
                          <a:spcPts val="0"/>
                        </a:spcAft>
                      </a:pPr>
                      <a:r>
                        <a:rPr lang="es-ES" sz="900" dirty="0">
                          <a:effectLst/>
                        </a:rPr>
                        <a:t>Industria metalmecánica</a:t>
                      </a:r>
                      <a:endParaRPr lang="es-ES"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900" dirty="0">
                          <a:effectLst/>
                        </a:rPr>
                        <a:t>42,99%</a:t>
                      </a:r>
                      <a:endParaRPr lang="es-ES"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just">
                        <a:lnSpc>
                          <a:spcPct val="115000"/>
                        </a:lnSpc>
                        <a:spcAft>
                          <a:spcPts val="0"/>
                        </a:spcAft>
                        <a:buClr>
                          <a:srgbClr val="4472C4"/>
                        </a:buClr>
                        <a:buFont typeface="Symbol" panose="05050102010706020507" pitchFamily="18" charset="2"/>
                        <a:buChar char=""/>
                      </a:pPr>
                      <a:r>
                        <a:rPr lang="es-ES" sz="900" dirty="0">
                          <a:effectLst/>
                        </a:rPr>
                        <a:t>25. Fabricación de productos metálicos, excepto maquinaria y equipo</a:t>
                      </a:r>
                    </a:p>
                    <a:p>
                      <a:pPr marL="342900" lvl="0" indent="-342900" algn="just">
                        <a:lnSpc>
                          <a:spcPct val="115000"/>
                        </a:lnSpc>
                        <a:spcAft>
                          <a:spcPts val="0"/>
                        </a:spcAft>
                        <a:buClr>
                          <a:srgbClr val="4472C4"/>
                        </a:buClr>
                        <a:buFont typeface="Symbol" panose="05050102010706020507" pitchFamily="18" charset="2"/>
                        <a:buChar char=""/>
                      </a:pPr>
                      <a:r>
                        <a:rPr lang="es-ES" sz="900" dirty="0">
                          <a:effectLst/>
                        </a:rPr>
                        <a:t>28. Fabricación de maquinaria y equipo n.c.o.p</a:t>
                      </a:r>
                    </a:p>
                    <a:p>
                      <a:pPr marL="342900" lvl="0" indent="-342900" algn="just">
                        <a:lnSpc>
                          <a:spcPct val="115000"/>
                        </a:lnSpc>
                        <a:spcAft>
                          <a:spcPts val="0"/>
                        </a:spcAft>
                        <a:buClr>
                          <a:srgbClr val="4472C4"/>
                        </a:buClr>
                        <a:buFont typeface="Symbol" panose="05050102010706020507" pitchFamily="18" charset="2"/>
                        <a:buChar char=""/>
                      </a:pPr>
                      <a:r>
                        <a:rPr lang="es-ES" sz="900" dirty="0">
                          <a:effectLst/>
                        </a:rPr>
                        <a:t>30. Fabricación de otro material de transporte</a:t>
                      </a:r>
                    </a:p>
                    <a:p>
                      <a:pPr marL="342900" lvl="0" indent="-342900" algn="just">
                        <a:lnSpc>
                          <a:spcPct val="115000"/>
                        </a:lnSpc>
                        <a:spcAft>
                          <a:spcPts val="0"/>
                        </a:spcAft>
                        <a:buClr>
                          <a:srgbClr val="4472C4"/>
                        </a:buClr>
                        <a:buFont typeface="Symbol" panose="05050102010706020507" pitchFamily="18" charset="2"/>
                        <a:buChar char=""/>
                      </a:pPr>
                      <a:r>
                        <a:rPr lang="es-ES" sz="900" dirty="0">
                          <a:effectLst/>
                        </a:rPr>
                        <a:t>33. Reparación e instalación de maquinaria y </a:t>
                      </a:r>
                      <a:r>
                        <a:rPr lang="es-ES" sz="900" dirty="0" smtClean="0">
                          <a:effectLst/>
                        </a:rPr>
                        <a:t>equipo</a:t>
                      </a:r>
                    </a:p>
                    <a:p>
                      <a:pPr marL="342900" lvl="0" indent="-342900" algn="just">
                        <a:lnSpc>
                          <a:spcPct val="115000"/>
                        </a:lnSpc>
                        <a:spcAft>
                          <a:spcPts val="0"/>
                        </a:spcAft>
                        <a:buClr>
                          <a:srgbClr val="4472C4"/>
                        </a:buClr>
                        <a:buFont typeface="Symbol" panose="05050102010706020507" pitchFamily="18" charset="2"/>
                        <a:buChar char=""/>
                      </a:pPr>
                      <a:r>
                        <a:rPr lang="es-ES" sz="900" dirty="0" smtClean="0">
                          <a:effectLst/>
                          <a:latin typeface="Times New Roman" panose="02020603050405020304" pitchFamily="18" charset="0"/>
                          <a:ea typeface="Times New Roman" panose="02020603050405020304" pitchFamily="18" charset="0"/>
                        </a:rPr>
                        <a:t>…</a:t>
                      </a:r>
                      <a:endParaRPr lang="es-ES" sz="900" dirty="0">
                        <a:effectLst/>
                        <a:latin typeface="Times New Roman" panose="02020603050405020304" pitchFamily="18" charset="0"/>
                        <a:ea typeface="Times New Roman" panose="02020603050405020304" pitchFamily="18" charset="0"/>
                      </a:endParaRPr>
                    </a:p>
                  </a:txBody>
                  <a:tcPr marL="68580" marR="68580" marT="0" marB="0" anchor="ctr"/>
                </a:tc>
              </a:tr>
              <a:tr h="548631">
                <a:tc>
                  <a:txBody>
                    <a:bodyPr/>
                    <a:lstStyle/>
                    <a:p>
                      <a:pPr algn="just">
                        <a:lnSpc>
                          <a:spcPct val="115000"/>
                        </a:lnSpc>
                        <a:spcAft>
                          <a:spcPts val="0"/>
                        </a:spcAft>
                      </a:pPr>
                      <a:r>
                        <a:rPr lang="es-ES" sz="900">
                          <a:effectLst/>
                        </a:rPr>
                        <a:t>Industria petroquímica</a:t>
                      </a:r>
                      <a:endParaRPr lang="es-ES"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900">
                          <a:effectLst/>
                        </a:rPr>
                        <a:t>24,46%</a:t>
                      </a:r>
                      <a:endParaRPr lang="es-ES"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just">
                        <a:lnSpc>
                          <a:spcPct val="115000"/>
                        </a:lnSpc>
                        <a:spcAft>
                          <a:spcPts val="0"/>
                        </a:spcAft>
                        <a:buClr>
                          <a:srgbClr val="4472C4"/>
                        </a:buClr>
                        <a:buFont typeface="Symbol" panose="05050102010706020507" pitchFamily="18" charset="2"/>
                        <a:buChar char=""/>
                      </a:pPr>
                      <a:r>
                        <a:rPr lang="es-ES" sz="900" dirty="0">
                          <a:effectLst/>
                        </a:rPr>
                        <a:t>19. Coquerías y refino de petróleo</a:t>
                      </a:r>
                    </a:p>
                    <a:p>
                      <a:pPr marL="342900" lvl="0" indent="-342900" algn="just">
                        <a:lnSpc>
                          <a:spcPct val="115000"/>
                        </a:lnSpc>
                        <a:spcAft>
                          <a:spcPts val="0"/>
                        </a:spcAft>
                        <a:buClr>
                          <a:srgbClr val="4472C4"/>
                        </a:buClr>
                        <a:buFont typeface="Symbol" panose="05050102010706020507" pitchFamily="18" charset="2"/>
                        <a:buChar char=""/>
                      </a:pPr>
                      <a:r>
                        <a:rPr lang="es-ES" sz="900" dirty="0">
                          <a:effectLst/>
                        </a:rPr>
                        <a:t>20. Industria química</a:t>
                      </a:r>
                      <a:endParaRPr lang="es-ES" sz="900" dirty="0">
                        <a:effectLst/>
                        <a:latin typeface="Times New Roman" panose="02020603050405020304" pitchFamily="18" charset="0"/>
                        <a:ea typeface="Times New Roman" panose="02020603050405020304" pitchFamily="18" charset="0"/>
                      </a:endParaRPr>
                    </a:p>
                  </a:txBody>
                  <a:tcPr marL="68580" marR="68580" marT="0" marB="0" anchor="ctr"/>
                </a:tc>
              </a:tr>
              <a:tr h="290551">
                <a:tc>
                  <a:txBody>
                    <a:bodyPr/>
                    <a:lstStyle/>
                    <a:p>
                      <a:pPr algn="just">
                        <a:lnSpc>
                          <a:spcPct val="115000"/>
                        </a:lnSpc>
                        <a:spcAft>
                          <a:spcPts val="0"/>
                        </a:spcAft>
                      </a:pPr>
                      <a:r>
                        <a:rPr lang="es-ES" sz="900">
                          <a:effectLst/>
                        </a:rPr>
                        <a:t>Industria de la alimentación</a:t>
                      </a:r>
                      <a:endParaRPr lang="es-ES"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900">
                          <a:effectLst/>
                        </a:rPr>
                        <a:t>9,48%</a:t>
                      </a:r>
                      <a:endParaRPr lang="es-ES"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just">
                        <a:lnSpc>
                          <a:spcPct val="115000"/>
                        </a:lnSpc>
                        <a:spcAft>
                          <a:spcPts val="0"/>
                        </a:spcAft>
                        <a:buClr>
                          <a:srgbClr val="4472C4"/>
                        </a:buClr>
                        <a:buFont typeface="Symbol" panose="05050102010706020507" pitchFamily="18" charset="2"/>
                        <a:buChar char=""/>
                      </a:pPr>
                      <a:r>
                        <a:rPr lang="es-ES" sz="900" dirty="0">
                          <a:effectLst/>
                        </a:rPr>
                        <a:t>10. Industria de la alimentación</a:t>
                      </a:r>
                      <a:endParaRPr lang="es-ES" sz="900" dirty="0">
                        <a:effectLst/>
                        <a:latin typeface="Times New Roman" panose="02020603050405020304" pitchFamily="18" charset="0"/>
                        <a:ea typeface="Times New Roman" panose="02020603050405020304" pitchFamily="18" charset="0"/>
                      </a:endParaRPr>
                    </a:p>
                  </a:txBody>
                  <a:tcPr marL="68580" marR="68580" marT="0" marB="0" anchor="ctr"/>
                </a:tc>
              </a:tr>
              <a:tr h="365498">
                <a:tc>
                  <a:txBody>
                    <a:bodyPr/>
                    <a:lstStyle/>
                    <a:p>
                      <a:pPr algn="just">
                        <a:lnSpc>
                          <a:spcPct val="115000"/>
                        </a:lnSpc>
                        <a:spcAft>
                          <a:spcPts val="0"/>
                        </a:spcAft>
                      </a:pPr>
                      <a:r>
                        <a:rPr lang="es-ES" sz="900">
                          <a:effectLst/>
                        </a:rPr>
                        <a:t>Industria de gestión de residuos</a:t>
                      </a:r>
                      <a:endParaRPr lang="es-ES"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900" dirty="0">
                          <a:effectLst/>
                        </a:rPr>
                        <a:t>9,04%</a:t>
                      </a:r>
                      <a:endParaRPr lang="es-ES"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just">
                        <a:lnSpc>
                          <a:spcPct val="115000"/>
                        </a:lnSpc>
                        <a:spcAft>
                          <a:spcPts val="0"/>
                        </a:spcAft>
                        <a:buClr>
                          <a:srgbClr val="4472C4"/>
                        </a:buClr>
                        <a:buFont typeface="Symbol" panose="05050102010706020507" pitchFamily="18" charset="2"/>
                        <a:buChar char=""/>
                      </a:pPr>
                      <a:r>
                        <a:rPr lang="es-ES" sz="900" dirty="0">
                          <a:effectLst/>
                        </a:rPr>
                        <a:t>38. Recogida, tratamiento y eliminación de residuos; valorización</a:t>
                      </a:r>
                      <a:endParaRPr lang="es-ES" sz="9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13" name="CuadroTexto 12"/>
          <p:cNvSpPr txBox="1"/>
          <p:nvPr/>
        </p:nvSpPr>
        <p:spPr>
          <a:xfrm>
            <a:off x="1732684" y="1502949"/>
            <a:ext cx="6716598" cy="646331"/>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Se identifican cuatro grandes subsectores industriales: metalmecánico, petroquímico, industria alimentación y gestión de residuos. Concentran </a:t>
            </a:r>
            <a:r>
              <a:rPr lang="es-ES" b="1" dirty="0"/>
              <a:t>el 85,97% </a:t>
            </a:r>
            <a:r>
              <a:rPr lang="es-ES" dirty="0"/>
              <a:t>del empleo y el </a:t>
            </a:r>
            <a:r>
              <a:rPr lang="es-ES" b="1" dirty="0"/>
              <a:t>70,5%</a:t>
            </a:r>
            <a:r>
              <a:rPr lang="es-ES" dirty="0"/>
              <a:t> del tejido empresarial de la industria en su conjunto.</a:t>
            </a: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774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DIAGNÓSTICO – PRINCIPALES RESULTADOS</a:t>
            </a:r>
          </a:p>
        </p:txBody>
      </p:sp>
      <p:sp>
        <p:nvSpPr>
          <p:cNvPr id="19" name="CuadroTexto 18"/>
          <p:cNvSpPr txBox="1"/>
          <p:nvPr/>
        </p:nvSpPr>
        <p:spPr>
          <a:xfrm>
            <a:off x="2490068" y="5799938"/>
            <a:ext cx="3124200" cy="246221"/>
          </a:xfrm>
          <a:prstGeom prst="rect">
            <a:avLst/>
          </a:prstGeom>
          <a:noFill/>
        </p:spPr>
        <p:txBody>
          <a:bodyPr wrap="square" rtlCol="0">
            <a:spAutoFit/>
          </a:bodyPr>
          <a:lstStyle/>
          <a:p>
            <a:pPr algn="ctr"/>
            <a:r>
              <a:rPr lang="es-ES" sz="1000" i="1" dirty="0"/>
              <a:t>Fuente: elaboración propia a partir de datos de la TGSS</a:t>
            </a:r>
          </a:p>
        </p:txBody>
      </p:sp>
      <p:pic>
        <p:nvPicPr>
          <p:cNvPr id="3" name="Imagen 2"/>
          <p:cNvPicPr>
            <a:picLocks noChangeAspect="1"/>
          </p:cNvPicPr>
          <p:nvPr/>
        </p:nvPicPr>
        <p:blipFill>
          <a:blip r:embed="rId4" cstate="print"/>
          <a:stretch>
            <a:fillRect/>
          </a:stretch>
        </p:blipFill>
        <p:spPr>
          <a:xfrm>
            <a:off x="6763112" y="3467559"/>
            <a:ext cx="1928450" cy="1259070"/>
          </a:xfrm>
          <a:prstGeom prst="rect">
            <a:avLst/>
          </a:prstGeom>
        </p:spPr>
      </p:pic>
      <p:graphicFrame>
        <p:nvGraphicFramePr>
          <p:cNvPr id="13" name="Gráfico 12"/>
          <p:cNvGraphicFramePr/>
          <p:nvPr>
            <p:extLst>
              <p:ext uri="{D42A27DB-BD31-4B8C-83A1-F6EECF244321}">
                <p14:modId xmlns:p14="http://schemas.microsoft.com/office/powerpoint/2010/main" xmlns="" val="538589019"/>
              </p:ext>
            </p:extLst>
          </p:nvPr>
        </p:nvGraphicFramePr>
        <p:xfrm>
          <a:off x="1526900" y="2742186"/>
          <a:ext cx="5050537" cy="3057752"/>
        </p:xfrm>
        <a:graphic>
          <a:graphicData uri="http://schemas.openxmlformats.org/drawingml/2006/chart">
            <c:chart xmlns:c="http://schemas.openxmlformats.org/drawingml/2006/chart" xmlns:r="http://schemas.openxmlformats.org/officeDocument/2006/relationships" r:id="rId5"/>
          </a:graphicData>
        </a:graphic>
      </p:graphicFrame>
      <p:sp>
        <p:nvSpPr>
          <p:cNvPr id="16" name="CuadroTexto 15"/>
          <p:cNvSpPr txBox="1"/>
          <p:nvPr/>
        </p:nvSpPr>
        <p:spPr>
          <a:xfrm>
            <a:off x="693870" y="2459438"/>
            <a:ext cx="6716598" cy="276999"/>
          </a:xfrm>
          <a:prstGeom prst="rect">
            <a:avLst/>
          </a:prstGeom>
          <a:noFill/>
        </p:spPr>
        <p:txBody>
          <a:bodyPr wrap="square" rtlCol="0">
            <a:spAutoFit/>
          </a:bodyPr>
          <a:lstStyle/>
          <a:p>
            <a:pPr algn="ctr"/>
            <a:r>
              <a:rPr lang="es-ES" sz="1200" b="1" dirty="0" smtClean="0"/>
              <a:t>Índices de especialización industrial en Cartagena, en relación a España. Año 2018.</a:t>
            </a:r>
          </a:p>
        </p:txBody>
      </p:sp>
      <p:sp>
        <p:nvSpPr>
          <p:cNvPr id="18" name="CuadroTexto 17"/>
          <p:cNvSpPr txBox="1"/>
          <p:nvPr/>
        </p:nvSpPr>
        <p:spPr>
          <a:xfrm>
            <a:off x="1389213" y="1455022"/>
            <a:ext cx="6716598" cy="461665"/>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Los subsectores metalmecánico, petroquímico y de gestión de residuos poseen además un elevado índice de especialización en el municipio.</a:t>
            </a: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8231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DIAGNÓSTICO – PRINCIPALES RESULTADOS</a:t>
            </a:r>
          </a:p>
        </p:txBody>
      </p:sp>
      <p:sp>
        <p:nvSpPr>
          <p:cNvPr id="19" name="CuadroTexto 18"/>
          <p:cNvSpPr txBox="1"/>
          <p:nvPr/>
        </p:nvSpPr>
        <p:spPr>
          <a:xfrm>
            <a:off x="3333532" y="6082170"/>
            <a:ext cx="3124200" cy="246221"/>
          </a:xfrm>
          <a:prstGeom prst="rect">
            <a:avLst/>
          </a:prstGeom>
          <a:noFill/>
        </p:spPr>
        <p:txBody>
          <a:bodyPr wrap="square" rtlCol="0">
            <a:spAutoFit/>
          </a:bodyPr>
          <a:lstStyle/>
          <a:p>
            <a:pPr algn="ctr"/>
            <a:r>
              <a:rPr lang="es-ES" sz="1000" i="1" dirty="0"/>
              <a:t>Fuente: elaboración propia a partir de datos </a:t>
            </a:r>
            <a:r>
              <a:rPr lang="es-ES" sz="1000" i="1" dirty="0" smtClean="0"/>
              <a:t>del SEPE</a:t>
            </a:r>
            <a:endParaRPr lang="es-ES" sz="1000" i="1" dirty="0"/>
          </a:p>
        </p:txBody>
      </p:sp>
      <p:sp>
        <p:nvSpPr>
          <p:cNvPr id="16" name="CuadroTexto 15"/>
          <p:cNvSpPr txBox="1"/>
          <p:nvPr/>
        </p:nvSpPr>
        <p:spPr>
          <a:xfrm>
            <a:off x="1537333" y="2176075"/>
            <a:ext cx="6716598" cy="276999"/>
          </a:xfrm>
          <a:prstGeom prst="rect">
            <a:avLst/>
          </a:prstGeom>
          <a:noFill/>
        </p:spPr>
        <p:txBody>
          <a:bodyPr wrap="square" rtlCol="0">
            <a:spAutoFit/>
          </a:bodyPr>
          <a:lstStyle/>
          <a:p>
            <a:pPr algn="ctr"/>
            <a:r>
              <a:rPr lang="es-ES" sz="1200" b="1" dirty="0" smtClean="0"/>
              <a:t>Top-20 ocupaciones más contratadas en el sector industrial de Cartagena (% sobre total). Año 2018.</a:t>
            </a:r>
          </a:p>
        </p:txBody>
      </p:sp>
      <p:graphicFrame>
        <p:nvGraphicFramePr>
          <p:cNvPr id="15" name="Gráfico 14"/>
          <p:cNvGraphicFramePr/>
          <p:nvPr>
            <p:extLst>
              <p:ext uri="{D42A27DB-BD31-4B8C-83A1-F6EECF244321}">
                <p14:modId xmlns:p14="http://schemas.microsoft.com/office/powerpoint/2010/main" xmlns="" val="1846269562"/>
              </p:ext>
            </p:extLst>
          </p:nvPr>
        </p:nvGraphicFramePr>
        <p:xfrm>
          <a:off x="1485683" y="2470159"/>
          <a:ext cx="6819899" cy="3592809"/>
        </p:xfrm>
        <a:graphic>
          <a:graphicData uri="http://schemas.openxmlformats.org/drawingml/2006/chart">
            <c:chart xmlns:c="http://schemas.openxmlformats.org/drawingml/2006/chart" xmlns:r="http://schemas.openxmlformats.org/officeDocument/2006/relationships" r:id="rId4"/>
          </a:graphicData>
        </a:graphic>
      </p:graphicFrame>
      <p:sp>
        <p:nvSpPr>
          <p:cNvPr id="17" name="CuadroTexto 16"/>
          <p:cNvSpPr txBox="1"/>
          <p:nvPr/>
        </p:nvSpPr>
        <p:spPr>
          <a:xfrm>
            <a:off x="1348117" y="1266616"/>
            <a:ext cx="7095030" cy="646331"/>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“Montadores de estructuras metálicas”, “soldadores y oxicortadores” y “peones de las industrias manufactureras” son, con gran diferencia,  las tres ocupaciones más contratadas del sector a nivel municipal.</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4786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DIAGNÓSTICO – PRINCIPALES RESULTADOS</a:t>
            </a:r>
          </a:p>
        </p:txBody>
      </p:sp>
      <p:sp>
        <p:nvSpPr>
          <p:cNvPr id="13" name="CuadroTexto 12"/>
          <p:cNvSpPr txBox="1"/>
          <p:nvPr/>
        </p:nvSpPr>
        <p:spPr>
          <a:xfrm>
            <a:off x="1866936" y="1549486"/>
            <a:ext cx="6238875" cy="3970318"/>
          </a:xfrm>
          <a:prstGeom prst="rect">
            <a:avLst/>
          </a:prstGeom>
          <a:noFill/>
        </p:spPr>
        <p:txBody>
          <a:bodyPr wrap="square" rtlCol="0">
            <a:spAutoFit/>
          </a:bodyPr>
          <a:lstStyle/>
          <a:p>
            <a:r>
              <a:rPr lang="es-ES" b="1" dirty="0" smtClean="0">
                <a:solidFill>
                  <a:schemeClr val="accent5"/>
                </a:solidFill>
              </a:rPr>
              <a:t>Otras características del sector industrial local:</a:t>
            </a:r>
            <a:endParaRPr lang="es-ES" b="1" dirty="0">
              <a:solidFill>
                <a:schemeClr val="accent5"/>
              </a:solidFill>
            </a:endParaRPr>
          </a:p>
          <a:p>
            <a:endParaRPr lang="es-ES" dirty="0"/>
          </a:p>
          <a:p>
            <a:pPr marL="285750" indent="-285750">
              <a:buClr>
                <a:schemeClr val="accent5"/>
              </a:buClr>
              <a:buFont typeface="Arial" panose="020B0604020202020204" pitchFamily="34" charset="0"/>
              <a:buChar char="•"/>
            </a:pPr>
            <a:r>
              <a:rPr lang="es-ES" dirty="0" smtClean="0"/>
              <a:t>El </a:t>
            </a:r>
            <a:r>
              <a:rPr lang="es-ES" b="1" dirty="0" smtClean="0">
                <a:solidFill>
                  <a:schemeClr val="accent5"/>
                </a:solidFill>
              </a:rPr>
              <a:t>88,14%</a:t>
            </a:r>
            <a:r>
              <a:rPr lang="es-ES" dirty="0" smtClean="0"/>
              <a:t> de los contratos formalizados durante 2018 fueron a hombres</a:t>
            </a:r>
          </a:p>
          <a:p>
            <a:pPr>
              <a:buClr>
                <a:schemeClr val="accent5"/>
              </a:buClr>
            </a:pPr>
            <a:endParaRPr lang="es-ES" dirty="0" smtClean="0"/>
          </a:p>
          <a:p>
            <a:pPr marL="285750" indent="-285750">
              <a:buClr>
                <a:schemeClr val="accent5"/>
              </a:buClr>
              <a:buFont typeface="Arial" panose="020B0604020202020204" pitchFamily="34" charset="0"/>
              <a:buChar char="•"/>
            </a:pPr>
            <a:r>
              <a:rPr lang="es-ES" b="1" dirty="0" smtClean="0">
                <a:solidFill>
                  <a:schemeClr val="accent5"/>
                </a:solidFill>
              </a:rPr>
              <a:t>&gt; 80% </a:t>
            </a:r>
            <a:r>
              <a:rPr lang="es-ES" dirty="0" smtClean="0"/>
              <a:t>de los trabajadores afiliados a la TGSS son hombres</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El </a:t>
            </a:r>
            <a:r>
              <a:rPr lang="es-ES" b="1" dirty="0" smtClean="0">
                <a:solidFill>
                  <a:schemeClr val="accent5"/>
                </a:solidFill>
              </a:rPr>
              <a:t>90,15%</a:t>
            </a:r>
            <a:r>
              <a:rPr lang="es-ES" dirty="0" smtClean="0"/>
              <a:t> de los contratos en 2018 fueron temporales, valor muy elevado pero similar al resto de sectores </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Predominan los grupos 7 y 9 de la CNO-2011 (“Artesanos y trabajadores cualificados de la industria manufacturera” y “Ocupaciones elementales”), los cuales absorben más de dos tercios de la contratación total</a:t>
            </a:r>
            <a:endParaRPr lang="es-ES"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52285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DIAGNÓSTICO – PRINCIPALES RESULTADOS</a:t>
            </a:r>
          </a:p>
        </p:txBody>
      </p:sp>
      <p:sp>
        <p:nvSpPr>
          <p:cNvPr id="13" name="CuadroTexto 12"/>
          <p:cNvSpPr txBox="1"/>
          <p:nvPr/>
        </p:nvSpPr>
        <p:spPr>
          <a:xfrm>
            <a:off x="1866936" y="1549486"/>
            <a:ext cx="6238875" cy="3970318"/>
          </a:xfrm>
          <a:prstGeom prst="rect">
            <a:avLst/>
          </a:prstGeom>
          <a:noFill/>
        </p:spPr>
        <p:txBody>
          <a:bodyPr wrap="square" rtlCol="0">
            <a:spAutoFit/>
          </a:bodyPr>
          <a:lstStyle/>
          <a:p>
            <a:r>
              <a:rPr lang="es-ES" b="1" dirty="0" smtClean="0">
                <a:solidFill>
                  <a:schemeClr val="accent5"/>
                </a:solidFill>
              </a:rPr>
              <a:t>En cuanto a la oferta formativa…</a:t>
            </a:r>
          </a:p>
          <a:p>
            <a:endParaRPr lang="es-ES" dirty="0"/>
          </a:p>
          <a:p>
            <a:pPr marL="285750" indent="-285750">
              <a:buClr>
                <a:schemeClr val="accent5"/>
              </a:buClr>
              <a:buFont typeface="Arial" panose="020B0604020202020204" pitchFamily="34" charset="0"/>
              <a:buChar char="•"/>
            </a:pPr>
            <a:r>
              <a:rPr lang="es-ES" dirty="0" smtClean="0"/>
              <a:t>26 grados universitarios presenciales impartidos en el municipio (UPCT + UMU + UCAM), destacando varios itinerarios estrechamente vinculados al sector industrial (Escuela Técnica Superior de Ingeniería Industrial UPCT)</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65 ciclos formativos presenciales, destacando familias profesionales como “fabricación mecánica”, “industrias alimentarias”, “instalación y mantenimiento”, “química”, etc.</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288 certificados de profesionalidad distintos acreditados por centros de formación presenciales ubicados en Cartagena</a:t>
            </a:r>
          </a:p>
          <a:p>
            <a:pPr marL="285750" indent="-285750">
              <a:buClr>
                <a:schemeClr val="accent5"/>
              </a:buClr>
              <a:buFont typeface="Arial" panose="020B0604020202020204" pitchFamily="34" charset="0"/>
              <a:buChar char="•"/>
            </a:pPr>
            <a:endParaRPr lang="es-ES"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78836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605091" y="1396749"/>
            <a:ext cx="6238875" cy="2585323"/>
          </a:xfrm>
          <a:prstGeom prst="rect">
            <a:avLst/>
          </a:prstGeom>
          <a:noFill/>
        </p:spPr>
        <p:txBody>
          <a:bodyPr wrap="square" rtlCol="0">
            <a:spAutoFit/>
          </a:bodyPr>
          <a:lstStyle/>
          <a:p>
            <a:endParaRPr lang="es-ES" sz="2400" b="1" u="sng" dirty="0" smtClean="0">
              <a:solidFill>
                <a:schemeClr val="accent5"/>
              </a:solidFill>
            </a:endParaRPr>
          </a:p>
          <a:p>
            <a:endParaRPr lang="es-ES" sz="2400" b="1" u="sng" dirty="0">
              <a:solidFill>
                <a:schemeClr val="accent5"/>
              </a:solidFill>
            </a:endParaRPr>
          </a:p>
          <a:p>
            <a:endParaRPr lang="es-ES" sz="2400" b="1" u="sng" dirty="0" smtClean="0">
              <a:solidFill>
                <a:schemeClr val="accent5"/>
              </a:solidFill>
            </a:endParaRPr>
          </a:p>
          <a:p>
            <a:endParaRPr lang="es-ES" sz="2400" b="1" u="sng" dirty="0">
              <a:solidFill>
                <a:schemeClr val="accent5"/>
              </a:solidFill>
            </a:endParaRPr>
          </a:p>
          <a:p>
            <a:r>
              <a:rPr lang="es-ES" sz="2400" b="1" dirty="0" smtClean="0">
                <a:solidFill>
                  <a:schemeClr val="accent5"/>
                </a:solidFill>
              </a:rPr>
              <a:t>FASE II: ENCUESTA A EMPRESAS INDUSTRIALES UBICADAS EN EL MUNICIPIO</a:t>
            </a:r>
            <a:endParaRPr lang="es-ES" sz="2400" b="1" dirty="0">
              <a:solidFill>
                <a:schemeClr val="accent5"/>
              </a:solidFill>
            </a:endParaRPr>
          </a:p>
          <a:p>
            <a:endParaRPr lang="es-E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1994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a:t>
            </a:r>
            <a:r>
              <a:rPr lang="es-ES" b="1" dirty="0" smtClean="0">
                <a:solidFill>
                  <a:schemeClr val="accent5"/>
                </a:solidFill>
              </a:rPr>
              <a:t>II</a:t>
            </a:r>
            <a:r>
              <a:rPr lang="es-ES" b="1" dirty="0">
                <a:solidFill>
                  <a:schemeClr val="accent5"/>
                </a:solidFill>
              </a:rPr>
              <a:t>: </a:t>
            </a:r>
            <a:r>
              <a:rPr lang="es-ES" b="1" dirty="0" smtClean="0">
                <a:solidFill>
                  <a:schemeClr val="accent5"/>
                </a:solidFill>
              </a:rPr>
              <a:t>ENCUESTA – </a:t>
            </a:r>
            <a:r>
              <a:rPr lang="es-ES" b="1" dirty="0">
                <a:solidFill>
                  <a:schemeClr val="accent5"/>
                </a:solidFill>
              </a:rPr>
              <a:t>PRINCIPALES RESULTADOS</a:t>
            </a:r>
          </a:p>
        </p:txBody>
      </p:sp>
      <p:graphicFrame>
        <p:nvGraphicFramePr>
          <p:cNvPr id="21" name="Gráfico 20"/>
          <p:cNvGraphicFramePr/>
          <p:nvPr>
            <p:extLst>
              <p:ext uri="{D42A27DB-BD31-4B8C-83A1-F6EECF244321}">
                <p14:modId xmlns:p14="http://schemas.microsoft.com/office/powerpoint/2010/main" xmlns="" val="1717549458"/>
              </p:ext>
            </p:extLst>
          </p:nvPr>
        </p:nvGraphicFramePr>
        <p:xfrm>
          <a:off x="1571931" y="2619325"/>
          <a:ext cx="4685665" cy="3062605"/>
        </p:xfrm>
        <a:graphic>
          <a:graphicData uri="http://schemas.openxmlformats.org/drawingml/2006/chart">
            <c:chart xmlns:c="http://schemas.openxmlformats.org/drawingml/2006/chart" xmlns:r="http://schemas.openxmlformats.org/officeDocument/2006/relationships" r:id="rId4"/>
          </a:graphicData>
        </a:graphic>
      </p:graphicFrame>
      <p:sp>
        <p:nvSpPr>
          <p:cNvPr id="22" name="CuadroTexto 21"/>
          <p:cNvSpPr txBox="1"/>
          <p:nvPr/>
        </p:nvSpPr>
        <p:spPr>
          <a:xfrm>
            <a:off x="556464" y="2219215"/>
            <a:ext cx="6716598" cy="400110"/>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En los últimos tres años, ¿Cómo ha evolucionado la plantilla de la empresa?</a:t>
            </a:r>
          </a:p>
          <a:p>
            <a:pPr algn="ctr"/>
            <a:r>
              <a:rPr lang="es-ES" sz="800" dirty="0">
                <a:solidFill>
                  <a:schemeClr val="bg1">
                    <a:lumMod val="65000"/>
                  </a:schemeClr>
                </a:solidFill>
              </a:rPr>
              <a:t>Unidad de medida: porcentaje sobre el total de </a:t>
            </a:r>
            <a:r>
              <a:rPr lang="es-ES" sz="800" dirty="0" smtClean="0">
                <a:solidFill>
                  <a:schemeClr val="bg1">
                    <a:lumMod val="65000"/>
                  </a:schemeClr>
                </a:solidFill>
              </a:rPr>
              <a:t>empresas (%)</a:t>
            </a:r>
            <a:endParaRPr lang="es-ES" sz="800" dirty="0">
              <a:solidFill>
                <a:schemeClr val="bg1">
                  <a:lumMod val="65000"/>
                </a:schemeClr>
              </a:solidFill>
            </a:endParaRPr>
          </a:p>
        </p:txBody>
      </p:sp>
      <p:sp>
        <p:nvSpPr>
          <p:cNvPr id="23" name="CuadroTexto 22"/>
          <p:cNvSpPr txBox="1"/>
          <p:nvPr/>
        </p:nvSpPr>
        <p:spPr>
          <a:xfrm>
            <a:off x="1571931" y="5681930"/>
            <a:ext cx="4685665" cy="400110"/>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sp>
        <p:nvSpPr>
          <p:cNvPr id="9" name="Rectángulo redondeado 8"/>
          <p:cNvSpPr/>
          <p:nvPr/>
        </p:nvSpPr>
        <p:spPr>
          <a:xfrm>
            <a:off x="6848452" y="3382873"/>
            <a:ext cx="1473745" cy="872919"/>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Un </a:t>
            </a:r>
            <a:r>
              <a:rPr lang="es-ES" sz="1000" dirty="0">
                <a:solidFill>
                  <a:schemeClr val="tx1"/>
                </a:solidFill>
              </a:rPr>
              <a:t>83,72% </a:t>
            </a:r>
            <a:r>
              <a:rPr lang="es-ES" sz="1000" dirty="0" smtClean="0">
                <a:solidFill>
                  <a:schemeClr val="tx1"/>
                </a:solidFill>
              </a:rPr>
              <a:t>afirma haber realizado </a:t>
            </a:r>
            <a:r>
              <a:rPr lang="es-ES" sz="1000" dirty="0">
                <a:solidFill>
                  <a:schemeClr val="tx1"/>
                </a:solidFill>
              </a:rPr>
              <a:t>contrataciones en los últimos tres </a:t>
            </a:r>
            <a:r>
              <a:rPr lang="es-ES" sz="1000" dirty="0" smtClean="0">
                <a:solidFill>
                  <a:schemeClr val="tx1"/>
                </a:solidFill>
              </a:rPr>
              <a:t>años</a:t>
            </a:r>
            <a:endParaRPr lang="es-ES" sz="1000" dirty="0">
              <a:solidFill>
                <a:schemeClr val="tx1"/>
              </a:solidFill>
            </a:endParaRPr>
          </a:p>
        </p:txBody>
      </p:sp>
      <p:sp>
        <p:nvSpPr>
          <p:cNvPr id="24" name="CuadroTexto 23"/>
          <p:cNvSpPr txBox="1"/>
          <p:nvPr/>
        </p:nvSpPr>
        <p:spPr>
          <a:xfrm>
            <a:off x="1298593" y="1342198"/>
            <a:ext cx="6676042" cy="461665"/>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La evolución del tamaño de las plantillas ha seguido, en líneas generales, una tendencia creciente en los últimos años.</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48053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22" name="CuadroTexto 21"/>
          <p:cNvSpPr txBox="1"/>
          <p:nvPr/>
        </p:nvSpPr>
        <p:spPr>
          <a:xfrm>
            <a:off x="476250" y="1173765"/>
            <a:ext cx="6716598" cy="400110"/>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Puestos de trabajo más contratados en los últimos años</a:t>
            </a:r>
          </a:p>
          <a:p>
            <a:pPr algn="ctr"/>
            <a:r>
              <a:rPr lang="es-ES" sz="800" dirty="0">
                <a:solidFill>
                  <a:schemeClr val="bg1">
                    <a:lumMod val="65000"/>
                  </a:schemeClr>
                </a:solidFill>
              </a:rPr>
              <a:t>Unidad de medida: porcentaje sobre el total de puestos de trabajos </a:t>
            </a:r>
            <a:r>
              <a:rPr lang="es-ES" sz="800" dirty="0" smtClean="0">
                <a:solidFill>
                  <a:schemeClr val="bg1">
                    <a:lumMod val="65000"/>
                  </a:schemeClr>
                </a:solidFill>
              </a:rPr>
              <a:t>contratados identificados </a:t>
            </a:r>
            <a:r>
              <a:rPr lang="es-ES" sz="800" dirty="0">
                <a:solidFill>
                  <a:schemeClr val="bg1">
                    <a:lumMod val="65000"/>
                  </a:schemeClr>
                </a:solidFill>
              </a:rPr>
              <a:t>(%)</a:t>
            </a:r>
          </a:p>
        </p:txBody>
      </p:sp>
      <p:sp>
        <p:nvSpPr>
          <p:cNvPr id="23" name="CuadroTexto 22"/>
          <p:cNvSpPr txBox="1"/>
          <p:nvPr/>
        </p:nvSpPr>
        <p:spPr>
          <a:xfrm>
            <a:off x="1491715" y="6059577"/>
            <a:ext cx="4685665" cy="400110"/>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sp>
        <p:nvSpPr>
          <p:cNvPr id="9" name="Rectángulo redondeado 8"/>
          <p:cNvSpPr/>
          <p:nvPr/>
        </p:nvSpPr>
        <p:spPr>
          <a:xfrm>
            <a:off x="6848452" y="2827217"/>
            <a:ext cx="1788146" cy="1489409"/>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El promedio de contrataciones por empresa en los últimos tres años se sitúa en 4,67 personas</a:t>
            </a:r>
          </a:p>
          <a:p>
            <a:pPr algn="ctr"/>
            <a:endParaRPr lang="es-ES" sz="1000" dirty="0">
              <a:solidFill>
                <a:schemeClr val="tx1"/>
              </a:solidFill>
            </a:endParaRPr>
          </a:p>
          <a:p>
            <a:pPr algn="ctr"/>
            <a:r>
              <a:rPr lang="es-ES" sz="1000" dirty="0" smtClean="0">
                <a:solidFill>
                  <a:schemeClr val="tx1"/>
                </a:solidFill>
              </a:rPr>
              <a:t>Esto representa aproximadamente una sexta parte de la plantilla total actual</a:t>
            </a:r>
            <a:endParaRPr lang="es-ES" sz="1000" dirty="0">
              <a:solidFill>
                <a:schemeClr val="tx1"/>
              </a:solidFill>
            </a:endParaRPr>
          </a:p>
        </p:txBody>
      </p:sp>
      <p:graphicFrame>
        <p:nvGraphicFramePr>
          <p:cNvPr id="13" name="Gráfico 12"/>
          <p:cNvGraphicFramePr/>
          <p:nvPr>
            <p:extLst>
              <p:ext uri="{D42A27DB-BD31-4B8C-83A1-F6EECF244321}">
                <p14:modId xmlns:p14="http://schemas.microsoft.com/office/powerpoint/2010/main" xmlns="" val="2854475548"/>
              </p:ext>
            </p:extLst>
          </p:nvPr>
        </p:nvGraphicFramePr>
        <p:xfrm>
          <a:off x="1134528" y="1573876"/>
          <a:ext cx="5400040" cy="4500324"/>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3584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1866936" y="1306418"/>
            <a:ext cx="6238875" cy="461665"/>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Un </a:t>
            </a:r>
            <a:r>
              <a:rPr lang="es-ES" b="1" dirty="0"/>
              <a:t>37,21%</a:t>
            </a:r>
            <a:r>
              <a:rPr lang="es-ES" dirty="0"/>
              <a:t> de las empresas entrevistadas afirma haber tenido problemas para encontrar algún perfil concreto en los últimos tres años.</a:t>
            </a:r>
          </a:p>
        </p:txBody>
      </p:sp>
      <p:graphicFrame>
        <p:nvGraphicFramePr>
          <p:cNvPr id="4" name="Tabla 3"/>
          <p:cNvGraphicFramePr>
            <a:graphicFrameLocks noGrp="1"/>
          </p:cNvGraphicFramePr>
          <p:nvPr>
            <p:extLst>
              <p:ext uri="{D42A27DB-BD31-4B8C-83A1-F6EECF244321}">
                <p14:modId xmlns:p14="http://schemas.microsoft.com/office/powerpoint/2010/main" xmlns="" val="1215182277"/>
              </p:ext>
            </p:extLst>
          </p:nvPr>
        </p:nvGraphicFramePr>
        <p:xfrm>
          <a:off x="2238375" y="2557462"/>
          <a:ext cx="3238500" cy="3192780"/>
        </p:xfrm>
        <a:graphic>
          <a:graphicData uri="http://schemas.openxmlformats.org/drawingml/2006/table">
            <a:tbl>
              <a:tblPr firstRow="1" firstCol="1" bandRow="1">
                <a:tableStyleId>{5C22544A-7EE6-4342-B048-85BDC9FD1C3A}</a:tableStyleId>
              </a:tblPr>
              <a:tblGrid>
                <a:gridCol w="3238500"/>
              </a:tblGrid>
              <a:tr h="209550">
                <a:tc>
                  <a:txBody>
                    <a:bodyPr/>
                    <a:lstStyle/>
                    <a:p>
                      <a:pPr algn="ctr">
                        <a:spcAft>
                          <a:spcPts val="0"/>
                        </a:spcAft>
                      </a:pPr>
                      <a:r>
                        <a:rPr lang="es-ES" sz="900" dirty="0" smtClean="0">
                          <a:effectLst/>
                        </a:rPr>
                        <a:t>Perfiles de difícil cobertura identificados </a:t>
                      </a:r>
                    </a:p>
                    <a:p>
                      <a:pPr algn="ctr">
                        <a:spcAft>
                          <a:spcPts val="0"/>
                        </a:spcAft>
                      </a:pPr>
                      <a:r>
                        <a:rPr lang="es-ES" sz="800" dirty="0" smtClean="0">
                          <a:effectLst/>
                        </a:rPr>
                        <a:t>(ordenados</a:t>
                      </a:r>
                      <a:r>
                        <a:rPr lang="es-ES" sz="800" baseline="0" dirty="0" smtClean="0">
                          <a:effectLst/>
                        </a:rPr>
                        <a:t> por frecuencia de respuesta)</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r>
              <a:tr h="209550">
                <a:tc>
                  <a:txBody>
                    <a:bodyPr/>
                    <a:lstStyle/>
                    <a:p>
                      <a:pPr algn="ctr">
                        <a:spcAft>
                          <a:spcPts val="0"/>
                        </a:spcAft>
                      </a:pPr>
                      <a:r>
                        <a:rPr lang="es-ES" sz="800" b="0" dirty="0">
                          <a:solidFill>
                            <a:schemeClr val="tx1"/>
                          </a:solidFill>
                          <a:effectLst/>
                        </a:rPr>
                        <a:t>Tornero / fresador</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Técnico en calidad y/o PRL</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Mecánico naval</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Mecánico especialista hidráulica</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Electromecánico</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Soldador</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Chófer</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Electricista</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Mecánico industrial</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Bobinador de motores</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Calderero</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Gestor administrativo</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Ingeniero técnico</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r h="209550">
                <a:tc>
                  <a:txBody>
                    <a:bodyPr/>
                    <a:lstStyle/>
                    <a:p>
                      <a:pPr algn="ctr">
                        <a:spcAft>
                          <a:spcPts val="0"/>
                        </a:spcAft>
                      </a:pPr>
                      <a:r>
                        <a:rPr lang="es-ES" sz="800" b="0" dirty="0">
                          <a:solidFill>
                            <a:schemeClr val="tx1"/>
                          </a:solidFill>
                          <a:effectLst/>
                        </a:rPr>
                        <a:t>Operario cualificado</a:t>
                      </a:r>
                      <a:endParaRPr lang="es-ES"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r>
            </a:tbl>
          </a:graphicData>
        </a:graphic>
      </p:graphicFrame>
      <p:sp>
        <p:nvSpPr>
          <p:cNvPr id="15" name="Rectángulo redondeado 14"/>
          <p:cNvSpPr/>
          <p:nvPr/>
        </p:nvSpPr>
        <p:spPr>
          <a:xfrm>
            <a:off x="6317665" y="3306849"/>
            <a:ext cx="1788146" cy="1236576"/>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Causas más comunes: Ausencia de experiencia</a:t>
            </a:r>
          </a:p>
          <a:p>
            <a:pPr algn="ctr"/>
            <a:r>
              <a:rPr lang="es-ES" sz="1000" dirty="0" smtClean="0">
                <a:solidFill>
                  <a:schemeClr val="tx1"/>
                </a:solidFill>
              </a:rPr>
              <a:t>Bajo nivel de idiomas Desconocimiento de aplicaciones y herramientas informáticas concretas </a:t>
            </a:r>
            <a:endParaRPr lang="es-ES" sz="1000" dirty="0">
              <a:solidFill>
                <a:schemeClr val="tx1"/>
              </a:solidFill>
            </a:endParaRPr>
          </a:p>
        </p:txBody>
      </p:sp>
      <p:sp>
        <p:nvSpPr>
          <p:cNvPr id="17" name="CuadroTexto 16"/>
          <p:cNvSpPr txBox="1"/>
          <p:nvPr/>
        </p:nvSpPr>
        <p:spPr>
          <a:xfrm>
            <a:off x="1514792" y="5750242"/>
            <a:ext cx="4685665" cy="400110"/>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057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1608896" y="1282791"/>
            <a:ext cx="6238875" cy="461665"/>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Un </a:t>
            </a:r>
            <a:r>
              <a:rPr lang="es-ES" b="1" dirty="0"/>
              <a:t>48,84% </a:t>
            </a:r>
            <a:r>
              <a:rPr lang="es-ES" dirty="0"/>
              <a:t>de las empresas entrevistadas tiene previsión de realizar nuevas incorporaciones a corto-medio plazo. El aumento de la producción se sitúa como el principal motivo.</a:t>
            </a:r>
          </a:p>
        </p:txBody>
      </p:sp>
      <p:graphicFrame>
        <p:nvGraphicFramePr>
          <p:cNvPr id="16" name="Gráfico 15"/>
          <p:cNvGraphicFramePr/>
          <p:nvPr>
            <p:extLst>
              <p:ext uri="{D42A27DB-BD31-4B8C-83A1-F6EECF244321}">
                <p14:modId xmlns:p14="http://schemas.microsoft.com/office/powerpoint/2010/main" xmlns="" val="33081064"/>
              </p:ext>
            </p:extLst>
          </p:nvPr>
        </p:nvGraphicFramePr>
        <p:xfrm>
          <a:off x="2130180" y="2575453"/>
          <a:ext cx="5280288" cy="2944931"/>
        </p:xfrm>
        <a:graphic>
          <a:graphicData uri="http://schemas.openxmlformats.org/drawingml/2006/chart">
            <c:chart xmlns:c="http://schemas.openxmlformats.org/drawingml/2006/chart" xmlns:r="http://schemas.openxmlformats.org/officeDocument/2006/relationships" r:id="rId4"/>
          </a:graphicData>
        </a:graphic>
      </p:graphicFrame>
      <p:sp>
        <p:nvSpPr>
          <p:cNvPr id="17" name="CuadroTexto 16"/>
          <p:cNvSpPr txBox="1"/>
          <p:nvPr/>
        </p:nvSpPr>
        <p:spPr>
          <a:xfrm>
            <a:off x="2360685" y="2175343"/>
            <a:ext cx="4668378" cy="400110"/>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Motivos de incorporación nuevas contrataciones</a:t>
            </a:r>
          </a:p>
          <a:p>
            <a:pPr algn="ctr"/>
            <a:r>
              <a:rPr lang="es-ES" sz="800" dirty="0">
                <a:solidFill>
                  <a:schemeClr val="bg1">
                    <a:lumMod val="65000"/>
                  </a:schemeClr>
                </a:solidFill>
              </a:rPr>
              <a:t>Unidad de medida: porcentaje sobre el total de puestos de </a:t>
            </a:r>
            <a:r>
              <a:rPr lang="es-ES" sz="800" dirty="0" smtClean="0">
                <a:solidFill>
                  <a:schemeClr val="bg1">
                    <a:lumMod val="65000"/>
                  </a:schemeClr>
                </a:solidFill>
              </a:rPr>
              <a:t>trabajo a incorporar definidos</a:t>
            </a:r>
            <a:endParaRPr lang="es-ES" sz="800" dirty="0">
              <a:solidFill>
                <a:schemeClr val="bg1">
                  <a:lumMod val="65000"/>
                </a:schemeClr>
              </a:solidFill>
            </a:endParaRPr>
          </a:p>
        </p:txBody>
      </p:sp>
      <p:sp>
        <p:nvSpPr>
          <p:cNvPr id="18" name="CuadroTexto 17"/>
          <p:cNvSpPr txBox="1"/>
          <p:nvPr/>
        </p:nvSpPr>
        <p:spPr>
          <a:xfrm>
            <a:off x="2280254" y="5625612"/>
            <a:ext cx="4685665" cy="400110"/>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06334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9148" y="819150"/>
            <a:ext cx="3972811" cy="108185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9" t="-26" r="-9" b="-26"/>
          <a:stretch>
            <a:fillRect/>
          </a:stretch>
        </p:blipFill>
        <p:spPr bwMode="auto">
          <a:xfrm>
            <a:off x="7094696" y="2246010"/>
            <a:ext cx="1597263" cy="594544"/>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5" name="CuadroTexto 14"/>
          <p:cNvSpPr txBox="1"/>
          <p:nvPr/>
        </p:nvSpPr>
        <p:spPr>
          <a:xfrm>
            <a:off x="2533650" y="3467959"/>
            <a:ext cx="6238875" cy="2400657"/>
          </a:xfrm>
          <a:prstGeom prst="rect">
            <a:avLst/>
          </a:prstGeom>
          <a:noFill/>
        </p:spPr>
        <p:txBody>
          <a:bodyPr wrap="square" rtlCol="0">
            <a:spAutoFit/>
          </a:bodyPr>
          <a:lstStyle/>
          <a:p>
            <a:pPr algn="r">
              <a:buClr>
                <a:schemeClr val="accent5"/>
              </a:buClr>
            </a:pPr>
            <a:r>
              <a:rPr lang="es-ES" sz="1200" b="1" dirty="0" smtClean="0"/>
              <a:t>Dirección:</a:t>
            </a:r>
          </a:p>
          <a:p>
            <a:pPr algn="r">
              <a:buClr>
                <a:schemeClr val="accent5"/>
              </a:buClr>
            </a:pPr>
            <a:r>
              <a:rPr lang="es-ES" sz="1200" dirty="0" smtClean="0"/>
              <a:t>Prudencio José Riquelme Perea</a:t>
            </a:r>
          </a:p>
          <a:p>
            <a:pPr algn="r">
              <a:buClr>
                <a:schemeClr val="accent5"/>
              </a:buClr>
            </a:pPr>
            <a:endParaRPr lang="es-ES" sz="1200" dirty="0"/>
          </a:p>
          <a:p>
            <a:pPr algn="r">
              <a:buClr>
                <a:schemeClr val="accent5"/>
              </a:buClr>
            </a:pPr>
            <a:r>
              <a:rPr lang="es-ES" sz="1200" b="1" dirty="0" smtClean="0"/>
              <a:t>Equipo de investigación:</a:t>
            </a:r>
          </a:p>
          <a:p>
            <a:pPr algn="r">
              <a:buClr>
                <a:schemeClr val="accent5"/>
              </a:buClr>
            </a:pPr>
            <a:r>
              <a:rPr lang="es-ES" sz="1200" dirty="0" smtClean="0"/>
              <a:t>César García Pina</a:t>
            </a:r>
          </a:p>
          <a:p>
            <a:pPr algn="r">
              <a:buClr>
                <a:schemeClr val="accent5"/>
              </a:buClr>
            </a:pPr>
            <a:r>
              <a:rPr lang="es-ES" sz="1200" dirty="0" smtClean="0"/>
              <a:t>Iván Valls Martín</a:t>
            </a:r>
          </a:p>
          <a:p>
            <a:pPr algn="r">
              <a:buClr>
                <a:schemeClr val="accent5"/>
              </a:buClr>
            </a:pPr>
            <a:endParaRPr lang="es-ES" sz="1200" dirty="0"/>
          </a:p>
          <a:p>
            <a:pPr algn="r">
              <a:buClr>
                <a:schemeClr val="accent5"/>
              </a:buClr>
            </a:pPr>
            <a:r>
              <a:rPr lang="es-ES" sz="1200" b="1" dirty="0" smtClean="0"/>
              <a:t>Trabajo de campo:</a:t>
            </a:r>
          </a:p>
          <a:p>
            <a:pPr algn="r">
              <a:buClr>
                <a:schemeClr val="accent5"/>
              </a:buClr>
            </a:pPr>
            <a:r>
              <a:rPr lang="es-ES" sz="1200" dirty="0" smtClean="0"/>
              <a:t>Francisco Montesinos Hernández</a:t>
            </a:r>
          </a:p>
          <a:p>
            <a:pPr algn="r">
              <a:buClr>
                <a:schemeClr val="accent5"/>
              </a:buClr>
            </a:pPr>
            <a:r>
              <a:rPr lang="es-ES" sz="1200" dirty="0" smtClean="0"/>
              <a:t>Gonzalo Aguirre García</a:t>
            </a:r>
          </a:p>
          <a:p>
            <a:pPr algn="r">
              <a:buClr>
                <a:schemeClr val="accent5"/>
              </a:buClr>
            </a:pPr>
            <a:r>
              <a:rPr lang="es-ES" sz="1200" dirty="0" smtClean="0"/>
              <a:t>Antonio Ferrer Giménez</a:t>
            </a:r>
          </a:p>
          <a:p>
            <a:pPr>
              <a:buClr>
                <a:schemeClr val="accent5"/>
              </a:buClr>
            </a:pPr>
            <a:endParaRPr lang="es-ES" dirty="0"/>
          </a:p>
        </p:txBody>
      </p:sp>
      <p:sp>
        <p:nvSpPr>
          <p:cNvPr id="16" name="CuadroTexto 15"/>
          <p:cNvSpPr txBox="1"/>
          <p:nvPr/>
        </p:nvSpPr>
        <p:spPr>
          <a:xfrm>
            <a:off x="2533650" y="1901006"/>
            <a:ext cx="6238875" cy="553998"/>
          </a:xfrm>
          <a:prstGeom prst="rect">
            <a:avLst/>
          </a:prstGeom>
          <a:noFill/>
        </p:spPr>
        <p:txBody>
          <a:bodyPr wrap="square" rtlCol="0">
            <a:spAutoFit/>
          </a:bodyPr>
          <a:lstStyle/>
          <a:p>
            <a:pPr algn="r">
              <a:buClr>
                <a:schemeClr val="accent5"/>
              </a:buClr>
            </a:pPr>
            <a:r>
              <a:rPr lang="es-ES" sz="1200" dirty="0" smtClean="0"/>
              <a:t>Empresa de Base Tecnológica de la Universidad de Murcia </a:t>
            </a:r>
          </a:p>
          <a:p>
            <a:pPr>
              <a:buClr>
                <a:schemeClr val="accent5"/>
              </a:buClr>
            </a:pPr>
            <a:endParaRPr lang="es-ES" dirty="0"/>
          </a:p>
        </p:txBody>
      </p:sp>
    </p:spTree>
    <p:extLst>
      <p:ext uri="{BB962C8B-B14F-4D97-AF65-F5344CB8AC3E}">
        <p14:creationId xmlns:p14="http://schemas.microsoft.com/office/powerpoint/2010/main" xmlns="" val="3006984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graphicFrame>
        <p:nvGraphicFramePr>
          <p:cNvPr id="3" name="Tabla 2"/>
          <p:cNvGraphicFramePr>
            <a:graphicFrameLocks noGrp="1"/>
          </p:cNvGraphicFramePr>
          <p:nvPr>
            <p:extLst>
              <p:ext uri="{D42A27DB-BD31-4B8C-83A1-F6EECF244321}">
                <p14:modId xmlns:p14="http://schemas.microsoft.com/office/powerpoint/2010/main" xmlns="" val="1142308342"/>
              </p:ext>
            </p:extLst>
          </p:nvPr>
        </p:nvGraphicFramePr>
        <p:xfrm>
          <a:off x="1356486" y="1210026"/>
          <a:ext cx="7042200" cy="4942464"/>
        </p:xfrm>
        <a:graphic>
          <a:graphicData uri="http://schemas.openxmlformats.org/drawingml/2006/table">
            <a:tbl>
              <a:tblPr firstRow="1" firstCol="1" bandRow="1">
                <a:tableStyleId>{5C22544A-7EE6-4342-B048-85BDC9FD1C3A}</a:tableStyleId>
              </a:tblPr>
              <a:tblGrid>
                <a:gridCol w="2614157"/>
                <a:gridCol w="1966635"/>
                <a:gridCol w="2461408"/>
              </a:tblGrid>
              <a:tr h="265212">
                <a:tc>
                  <a:txBody>
                    <a:bodyPr/>
                    <a:lstStyle/>
                    <a:p>
                      <a:pPr algn="ctr">
                        <a:spcAft>
                          <a:spcPts val="0"/>
                        </a:spcAft>
                      </a:pPr>
                      <a:endParaRPr lang="es-ES" sz="200" baseline="0" dirty="0">
                        <a:effectLst/>
                        <a:latin typeface="Times New Roman" panose="02020603050405020304" pitchFamily="18" charset="0"/>
                      </a:endParaRPr>
                    </a:p>
                  </a:txBody>
                  <a:tcPr marL="25294" marR="25294" marT="0" marB="0" anchor="ctr"/>
                </a:tc>
                <a:tc>
                  <a:txBody>
                    <a:bodyPr/>
                    <a:lstStyle/>
                    <a:p>
                      <a:pPr algn="ctr">
                        <a:spcAft>
                          <a:spcPts val="0"/>
                        </a:spcAft>
                      </a:pPr>
                      <a:r>
                        <a:rPr lang="es-ES" sz="900">
                          <a:effectLst/>
                        </a:rPr>
                        <a:t>Formación requerida</a:t>
                      </a:r>
                      <a:endParaRPr lang="es-ES" sz="9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900" dirty="0">
                          <a:effectLst/>
                        </a:rPr>
                        <a:t>Competencias/requerimientos específicos</a:t>
                      </a:r>
                      <a:endParaRPr lang="es-ES" sz="900" dirty="0">
                        <a:effectLst/>
                        <a:latin typeface="Times New Roman" panose="02020603050405020304" pitchFamily="18" charset="0"/>
                        <a:ea typeface="Times New Roman" panose="02020603050405020304" pitchFamily="18" charset="0"/>
                      </a:endParaRPr>
                    </a:p>
                  </a:txBody>
                  <a:tcPr marL="25294" marR="25294" marT="0" marB="0" anchor="ctr"/>
                </a:tc>
              </a:tr>
              <a:tr h="206276">
                <a:tc>
                  <a:txBody>
                    <a:bodyPr/>
                    <a:lstStyle/>
                    <a:p>
                      <a:pPr algn="ctr">
                        <a:spcAft>
                          <a:spcPts val="0"/>
                        </a:spcAft>
                      </a:pPr>
                      <a:r>
                        <a:rPr lang="es-ES" sz="800" dirty="0">
                          <a:effectLst/>
                        </a:rPr>
                        <a:t>Tornero / Fresador</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FP Mecanizado</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Manejo de planos </a:t>
                      </a:r>
                    </a:p>
                    <a:p>
                      <a:pPr algn="ctr">
                        <a:spcAft>
                          <a:spcPts val="0"/>
                        </a:spcAft>
                      </a:pPr>
                      <a:r>
                        <a:rPr lang="es-ES" sz="700" dirty="0">
                          <a:effectLst/>
                        </a:rPr>
                        <a:t>Manejo de maquinaria especializada.</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r>
              <a:tr h="206276">
                <a:tc>
                  <a:txBody>
                    <a:bodyPr/>
                    <a:lstStyle/>
                    <a:p>
                      <a:pPr algn="ctr">
                        <a:spcAft>
                          <a:spcPts val="0"/>
                        </a:spcAft>
                      </a:pPr>
                      <a:r>
                        <a:rPr lang="es-ES" sz="800">
                          <a:effectLst/>
                        </a:rPr>
                        <a:t>Ingeniero industrial</a:t>
                      </a:r>
                      <a:endParaRPr lang="es-ES" sz="8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Grado en Ingeniería Industrial</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Manejo de AutoCAD</a:t>
                      </a:r>
                    </a:p>
                    <a:p>
                      <a:pPr algn="ctr">
                        <a:spcAft>
                          <a:spcPts val="0"/>
                        </a:spcAft>
                      </a:pPr>
                      <a:r>
                        <a:rPr lang="es-ES" sz="700">
                          <a:effectLst/>
                        </a:rPr>
                        <a:t>Nivel de inglés alto</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Carretillero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Curso de carretillero</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Buen manejo de la maquinaria</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Auxiliar administrativo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FP Administración y Finanzas</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Nivel de inglés medio</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Ingeniero de Producto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Grado en Ingeniería Industrial</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Orientación a la innovación</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327030">
                <a:tc>
                  <a:txBody>
                    <a:bodyPr/>
                    <a:lstStyle/>
                    <a:p>
                      <a:pPr algn="ctr">
                        <a:spcAft>
                          <a:spcPts val="0"/>
                        </a:spcAft>
                      </a:pPr>
                      <a:r>
                        <a:rPr lang="es-ES" sz="800" dirty="0">
                          <a:effectLst/>
                        </a:rPr>
                        <a:t>Técnico Comercial</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Grado en ADE / Turismo o formación relacionada con el sector</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Experiencia en exportación</a:t>
                      </a:r>
                    </a:p>
                    <a:p>
                      <a:pPr algn="ctr">
                        <a:spcAft>
                          <a:spcPts val="0"/>
                        </a:spcAft>
                      </a:pPr>
                      <a:r>
                        <a:rPr lang="es-ES" sz="700">
                          <a:effectLst/>
                        </a:rPr>
                        <a:t>Conocimiento del sector </a:t>
                      </a:r>
                    </a:p>
                    <a:p>
                      <a:pPr algn="ctr">
                        <a:spcAft>
                          <a:spcPts val="0"/>
                        </a:spcAft>
                      </a:pPr>
                      <a:r>
                        <a:rPr lang="es-ES" sz="700">
                          <a:effectLst/>
                        </a:rPr>
                        <a:t>Idioma inglés (valorable francés y alemán) </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206276">
                <a:tc>
                  <a:txBody>
                    <a:bodyPr/>
                    <a:lstStyle/>
                    <a:p>
                      <a:pPr algn="ctr">
                        <a:spcAft>
                          <a:spcPts val="0"/>
                        </a:spcAft>
                      </a:pPr>
                      <a:r>
                        <a:rPr lang="es-ES" sz="800" dirty="0">
                          <a:effectLst/>
                        </a:rPr>
                        <a:t>Informático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Grado Ingeniería Informática / Grado Telecomunicaciones</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Manejo de AutoCAD</a:t>
                      </a:r>
                    </a:p>
                    <a:p>
                      <a:pPr algn="ctr">
                        <a:spcAft>
                          <a:spcPts val="0"/>
                        </a:spcAft>
                      </a:pPr>
                      <a:r>
                        <a:rPr lang="es-ES" sz="700">
                          <a:effectLst/>
                        </a:rPr>
                        <a:t>Manejo paquete Office</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Técnico de producto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Grado en Ingeniería Industrial</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Nivel de inglés alto</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Ingeniero agrónomo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Grado en Ingeniería Agrónoma</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Nivel de inglés alto</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206276">
                <a:tc>
                  <a:txBody>
                    <a:bodyPr/>
                    <a:lstStyle/>
                    <a:p>
                      <a:pPr algn="ctr">
                        <a:spcAft>
                          <a:spcPts val="0"/>
                        </a:spcAft>
                      </a:pPr>
                      <a:r>
                        <a:rPr lang="es-ES" sz="800" dirty="0">
                          <a:effectLst/>
                        </a:rPr>
                        <a:t>Contable</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FP Administración y Finanzas / Grado en ADE</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Manejo de Contaplus</a:t>
                      </a:r>
                    </a:p>
                    <a:p>
                      <a:pPr algn="ctr">
                        <a:spcAft>
                          <a:spcPts val="0"/>
                        </a:spcAft>
                      </a:pPr>
                      <a:r>
                        <a:rPr lang="es-ES" sz="700">
                          <a:effectLst/>
                        </a:rPr>
                        <a:t>Manejo paquete Office</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Responsable de producción / Calidad</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Grado en Ingeniería Industrial</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Manejo de programas de gestión ERP</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206276">
                <a:tc>
                  <a:txBody>
                    <a:bodyPr/>
                    <a:lstStyle/>
                    <a:p>
                      <a:pPr algn="ctr">
                        <a:spcAft>
                          <a:spcPts val="0"/>
                        </a:spcAft>
                      </a:pPr>
                      <a:r>
                        <a:rPr lang="es-ES" sz="800" dirty="0">
                          <a:effectLst/>
                        </a:rPr>
                        <a:t>Jefe de personal</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Grado en ADE / Grado en Recursos Humanos</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Habilidades de liderazgo</a:t>
                      </a:r>
                    </a:p>
                    <a:p>
                      <a:pPr algn="ctr">
                        <a:spcAft>
                          <a:spcPts val="0"/>
                        </a:spcAft>
                      </a:pPr>
                      <a:r>
                        <a:rPr lang="es-ES" sz="700">
                          <a:effectLst/>
                        </a:rPr>
                        <a:t>Gestión de nóminas</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245273">
                <a:tc>
                  <a:txBody>
                    <a:bodyPr/>
                    <a:lstStyle/>
                    <a:p>
                      <a:pPr algn="ctr">
                        <a:spcAft>
                          <a:spcPts val="0"/>
                        </a:spcAft>
                      </a:pPr>
                      <a:r>
                        <a:rPr lang="es-ES" sz="800" dirty="0">
                          <a:effectLst/>
                        </a:rPr>
                        <a:t>Soldador</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Curso soldadura / FP Soldadura y Calderería / Certificaciones específicas</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Control de maquinaria de mano</a:t>
                      </a:r>
                    </a:p>
                    <a:p>
                      <a:pPr algn="ctr">
                        <a:spcAft>
                          <a:spcPts val="0"/>
                        </a:spcAft>
                      </a:pPr>
                      <a:r>
                        <a:rPr lang="es-ES" sz="700">
                          <a:effectLst/>
                        </a:rPr>
                        <a:t>Control de maquinaria pesada de taller</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Técnico de laboratorio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FP Técnico en Laboratorio</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Experiencia en laboratorio</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245273">
                <a:tc>
                  <a:txBody>
                    <a:bodyPr/>
                    <a:lstStyle/>
                    <a:p>
                      <a:pPr algn="ctr">
                        <a:spcAft>
                          <a:spcPts val="0"/>
                        </a:spcAft>
                      </a:pPr>
                      <a:r>
                        <a:rPr lang="es-ES" sz="800" dirty="0">
                          <a:effectLst/>
                        </a:rPr>
                        <a:t>Montador</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Sin formación específica</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Control de maquinaria de mano</a:t>
                      </a:r>
                    </a:p>
                    <a:p>
                      <a:pPr algn="ctr">
                        <a:spcAft>
                          <a:spcPts val="0"/>
                        </a:spcAft>
                      </a:pPr>
                      <a:r>
                        <a:rPr lang="es-ES" sz="700">
                          <a:effectLst/>
                        </a:rPr>
                        <a:t>Control de maquinaria pesada de taller Formación en PRL</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408787">
                <a:tc>
                  <a:txBody>
                    <a:bodyPr/>
                    <a:lstStyle/>
                    <a:p>
                      <a:pPr algn="ctr">
                        <a:spcAft>
                          <a:spcPts val="0"/>
                        </a:spcAft>
                      </a:pPr>
                      <a:r>
                        <a:rPr lang="es-ES" sz="800" dirty="0">
                          <a:effectLst/>
                        </a:rPr>
                        <a:t>Peón industrial</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Sin formación específica</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Experiencia en manejo de carretilla </a:t>
                      </a:r>
                    </a:p>
                    <a:p>
                      <a:pPr algn="ctr">
                        <a:spcAft>
                          <a:spcPts val="0"/>
                        </a:spcAft>
                      </a:pPr>
                      <a:r>
                        <a:rPr lang="es-ES" sz="700">
                          <a:effectLst/>
                        </a:rPr>
                        <a:t>Experiencia en manipulación de alimentos</a:t>
                      </a:r>
                    </a:p>
                    <a:p>
                      <a:pPr algn="ctr">
                        <a:spcAft>
                          <a:spcPts val="0"/>
                        </a:spcAft>
                      </a:pPr>
                      <a:r>
                        <a:rPr lang="es-ES" sz="700">
                          <a:effectLst/>
                        </a:rPr>
                        <a:t>Conocimiento del manejo de la instrumentación básica del taller</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206276">
                <a:tc>
                  <a:txBody>
                    <a:bodyPr/>
                    <a:lstStyle/>
                    <a:p>
                      <a:pPr algn="ctr">
                        <a:spcAft>
                          <a:spcPts val="0"/>
                        </a:spcAft>
                      </a:pPr>
                      <a:r>
                        <a:rPr lang="es-ES" sz="800" dirty="0">
                          <a:effectLst/>
                        </a:rPr>
                        <a:t>Chofer de camión</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Carnet C y D + ADR (mercancías peligrosas)</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Experiencia en el puesto</a:t>
                      </a:r>
                    </a:p>
                    <a:p>
                      <a:pPr algn="ctr">
                        <a:spcAft>
                          <a:spcPts val="0"/>
                        </a:spcAft>
                      </a:pPr>
                      <a:r>
                        <a:rPr lang="es-ES" sz="700">
                          <a:effectLst/>
                        </a:rPr>
                        <a:t>CAP en vigor</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Calderero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FP Soldadura y calderería</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Buena lectura de planos</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Tubero industrial</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FP Soldadura y calderería</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Formación en PRL</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Laminador</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a:effectLst/>
                        </a:rPr>
                        <a:t>Sin formación específica</a:t>
                      </a:r>
                      <a:endParaRPr lang="es-ES" sz="70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Experiencia de laminación de composite, pintura y repaso</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r>
              <a:tr h="197339">
                <a:tc>
                  <a:txBody>
                    <a:bodyPr/>
                    <a:lstStyle/>
                    <a:p>
                      <a:pPr algn="ctr">
                        <a:spcAft>
                          <a:spcPts val="0"/>
                        </a:spcAft>
                      </a:pPr>
                      <a:r>
                        <a:rPr lang="es-ES" sz="800" dirty="0">
                          <a:effectLst/>
                        </a:rPr>
                        <a:t>Carpintero</a:t>
                      </a:r>
                      <a:endParaRPr lang="es-ES" sz="8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Sin formación específica</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c>
                  <a:txBody>
                    <a:bodyPr/>
                    <a:lstStyle/>
                    <a:p>
                      <a:pPr algn="ctr">
                        <a:spcAft>
                          <a:spcPts val="0"/>
                        </a:spcAft>
                      </a:pPr>
                      <a:r>
                        <a:rPr lang="es-ES" sz="700" dirty="0">
                          <a:effectLst/>
                        </a:rPr>
                        <a:t>Experiencia en trabajo con madera</a:t>
                      </a:r>
                      <a:endParaRPr lang="es-ES" sz="700" dirty="0">
                        <a:effectLst/>
                        <a:latin typeface="Times New Roman" panose="02020603050405020304" pitchFamily="18" charset="0"/>
                        <a:ea typeface="Times New Roman" panose="02020603050405020304" pitchFamily="18" charset="0"/>
                      </a:endParaRPr>
                    </a:p>
                  </a:txBody>
                  <a:tcPr marL="25294" marR="25294" marT="0" marB="0" anchor="ctr"/>
                </a:tc>
              </a:tr>
            </a:tbl>
          </a:graphicData>
        </a:graphic>
      </p:graphicFrame>
      <p:sp>
        <p:nvSpPr>
          <p:cNvPr id="15" name="CuadroTexto 14"/>
          <p:cNvSpPr txBox="1"/>
          <p:nvPr/>
        </p:nvSpPr>
        <p:spPr>
          <a:xfrm>
            <a:off x="1918209" y="6136521"/>
            <a:ext cx="5918753" cy="246221"/>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sp>
        <p:nvSpPr>
          <p:cNvPr id="18" name="CuadroTexto 17"/>
          <p:cNvSpPr txBox="1"/>
          <p:nvPr/>
        </p:nvSpPr>
        <p:spPr>
          <a:xfrm>
            <a:off x="2449112" y="847142"/>
            <a:ext cx="4668378" cy="400110"/>
          </a:xfrm>
          <a:prstGeom prst="rect">
            <a:avLst/>
          </a:prstGeom>
          <a:noFill/>
        </p:spPr>
        <p:txBody>
          <a:bodyPr wrap="square" rtlCol="0">
            <a:spAutoFit/>
          </a:bodyPr>
          <a:lstStyle/>
          <a:p>
            <a:pPr algn="ctr"/>
            <a:r>
              <a:rPr lang="es-ES" sz="1200" b="1" dirty="0" smtClean="0"/>
              <a:t>Perfiles de futura cobertura identificados</a:t>
            </a:r>
          </a:p>
          <a:p>
            <a:pPr algn="ctr"/>
            <a:r>
              <a:rPr lang="es-ES" sz="800" b="1" dirty="0" smtClean="0"/>
              <a:t>(ordenados por frecuencia de respuesta)</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4987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1591132" y="1248281"/>
            <a:ext cx="6604878" cy="646331"/>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El </a:t>
            </a:r>
            <a:r>
              <a:rPr lang="es-ES" b="1" dirty="0"/>
              <a:t>83,72% </a:t>
            </a:r>
            <a:r>
              <a:rPr lang="es-ES" dirty="0"/>
              <a:t>de las empresas entrevistadas afirma que el sector ha experimentado cambios sensibles en los últimos años, fundamentalmente en aspectos normativos y productos. El </a:t>
            </a:r>
            <a:r>
              <a:rPr lang="es-ES" b="1" dirty="0"/>
              <a:t>80,55% </a:t>
            </a:r>
            <a:r>
              <a:rPr lang="es-ES" dirty="0"/>
              <a:t>considera haberse adaptado “bien” o “muy bien” a ellos.</a:t>
            </a:r>
          </a:p>
        </p:txBody>
      </p:sp>
      <p:sp>
        <p:nvSpPr>
          <p:cNvPr id="17" name="CuadroTexto 16"/>
          <p:cNvSpPr txBox="1"/>
          <p:nvPr/>
        </p:nvSpPr>
        <p:spPr>
          <a:xfrm>
            <a:off x="1411205" y="2784981"/>
            <a:ext cx="3447764" cy="584775"/>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¿En qué ámbitos se han registrado cambios en el sector en los últimos años?</a:t>
            </a:r>
          </a:p>
          <a:p>
            <a:pPr algn="ctr"/>
            <a:r>
              <a:rPr lang="es-ES" sz="800" dirty="0">
                <a:solidFill>
                  <a:schemeClr val="bg1">
                    <a:lumMod val="65000"/>
                  </a:schemeClr>
                </a:solidFill>
              </a:rPr>
              <a:t>Unidad de medida: porcentaje sobre el total </a:t>
            </a:r>
            <a:r>
              <a:rPr lang="es-ES" sz="800" dirty="0" smtClean="0">
                <a:solidFill>
                  <a:schemeClr val="bg1">
                    <a:lumMod val="65000"/>
                  </a:schemeClr>
                </a:solidFill>
              </a:rPr>
              <a:t>de empresas (%)</a:t>
            </a:r>
            <a:endParaRPr lang="es-ES" sz="800" dirty="0">
              <a:solidFill>
                <a:schemeClr val="bg1">
                  <a:lumMod val="65000"/>
                </a:schemeClr>
              </a:solidFill>
            </a:endParaRPr>
          </a:p>
        </p:txBody>
      </p:sp>
      <p:graphicFrame>
        <p:nvGraphicFramePr>
          <p:cNvPr id="15" name="Gráfico 14"/>
          <p:cNvGraphicFramePr/>
          <p:nvPr>
            <p:extLst>
              <p:ext uri="{D42A27DB-BD31-4B8C-83A1-F6EECF244321}">
                <p14:modId xmlns:p14="http://schemas.microsoft.com/office/powerpoint/2010/main" xmlns="" val="685168694"/>
              </p:ext>
            </p:extLst>
          </p:nvPr>
        </p:nvGraphicFramePr>
        <p:xfrm>
          <a:off x="1591132" y="3369756"/>
          <a:ext cx="3239698" cy="2291037"/>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p:cNvSpPr txBox="1"/>
          <p:nvPr/>
        </p:nvSpPr>
        <p:spPr>
          <a:xfrm>
            <a:off x="5369603" y="2938950"/>
            <a:ext cx="3447764" cy="584775"/>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¿Cómo se ha adaptado la empresa a estos cambios en líneas generales?</a:t>
            </a:r>
          </a:p>
          <a:p>
            <a:pPr algn="ctr"/>
            <a:r>
              <a:rPr lang="es-ES" sz="800" dirty="0">
                <a:solidFill>
                  <a:schemeClr val="bg1">
                    <a:lumMod val="65000"/>
                  </a:schemeClr>
                </a:solidFill>
              </a:rPr>
              <a:t>Unidad de medida: porcentaje sobre el total </a:t>
            </a:r>
            <a:r>
              <a:rPr lang="es-ES" sz="800" dirty="0" smtClean="0">
                <a:solidFill>
                  <a:schemeClr val="bg1">
                    <a:lumMod val="65000"/>
                  </a:schemeClr>
                </a:solidFill>
              </a:rPr>
              <a:t>de empresas (%)</a:t>
            </a:r>
            <a:endParaRPr lang="es-ES" sz="800" dirty="0">
              <a:solidFill>
                <a:schemeClr val="bg1">
                  <a:lumMod val="65000"/>
                </a:schemeClr>
              </a:solidFill>
            </a:endParaRPr>
          </a:p>
        </p:txBody>
      </p:sp>
      <p:graphicFrame>
        <p:nvGraphicFramePr>
          <p:cNvPr id="22" name="Gráfico 21"/>
          <p:cNvGraphicFramePr/>
          <p:nvPr>
            <p:extLst>
              <p:ext uri="{D42A27DB-BD31-4B8C-83A1-F6EECF244321}">
                <p14:modId xmlns:p14="http://schemas.microsoft.com/office/powerpoint/2010/main" xmlns="" val="3871566463"/>
              </p:ext>
            </p:extLst>
          </p:nvPr>
        </p:nvGraphicFramePr>
        <p:xfrm>
          <a:off x="5236485" y="3478690"/>
          <a:ext cx="3563510" cy="22301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p:cNvSpPr txBox="1"/>
          <p:nvPr/>
        </p:nvSpPr>
        <p:spPr>
          <a:xfrm>
            <a:off x="1610053" y="5659467"/>
            <a:ext cx="3248916" cy="400110"/>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sp>
        <p:nvSpPr>
          <p:cNvPr id="24" name="CuadroTexto 23"/>
          <p:cNvSpPr txBox="1"/>
          <p:nvPr/>
        </p:nvSpPr>
        <p:spPr>
          <a:xfrm>
            <a:off x="5469027" y="5634046"/>
            <a:ext cx="3248916" cy="400110"/>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8"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5323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1761987" y="1281819"/>
            <a:ext cx="6604878" cy="646331"/>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Tras la adquisición de bienes de capital, la capacitación de los trabajadores se sitúa como la segunda actividad de innovación donde invierte un mayor porcentaje de empresas para adaptarse a los cambios, tal y como manifiesta el </a:t>
            </a:r>
            <a:r>
              <a:rPr lang="es-ES" b="1" dirty="0"/>
              <a:t>48,84%</a:t>
            </a:r>
            <a:r>
              <a:rPr lang="es-ES" dirty="0"/>
              <a:t> de las empresas</a:t>
            </a:r>
          </a:p>
        </p:txBody>
      </p:sp>
      <p:sp>
        <p:nvSpPr>
          <p:cNvPr id="17" name="CuadroTexto 16"/>
          <p:cNvSpPr txBox="1"/>
          <p:nvPr/>
        </p:nvSpPr>
        <p:spPr>
          <a:xfrm>
            <a:off x="1808708" y="2591430"/>
            <a:ext cx="4374110" cy="584775"/>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¿En cuales de estas actividades de innovación ha invertido para adaptarse a los cambios?</a:t>
            </a:r>
          </a:p>
          <a:p>
            <a:pPr algn="ctr"/>
            <a:r>
              <a:rPr lang="es-ES" sz="800" dirty="0">
                <a:solidFill>
                  <a:schemeClr val="bg1">
                    <a:lumMod val="65000"/>
                  </a:schemeClr>
                </a:solidFill>
              </a:rPr>
              <a:t>Unidad de medida: porcentaje sobre el total </a:t>
            </a:r>
            <a:r>
              <a:rPr lang="es-ES" sz="800" dirty="0" smtClean="0">
                <a:solidFill>
                  <a:schemeClr val="bg1">
                    <a:lumMod val="65000"/>
                  </a:schemeClr>
                </a:solidFill>
              </a:rPr>
              <a:t>de empresas que detectan cambios (%)</a:t>
            </a:r>
            <a:endParaRPr lang="es-ES" sz="800" dirty="0">
              <a:solidFill>
                <a:schemeClr val="bg1">
                  <a:lumMod val="65000"/>
                </a:schemeClr>
              </a:solidFill>
            </a:endParaRPr>
          </a:p>
        </p:txBody>
      </p:sp>
      <p:sp>
        <p:nvSpPr>
          <p:cNvPr id="23" name="CuadroTexto 22"/>
          <p:cNvSpPr txBox="1"/>
          <p:nvPr/>
        </p:nvSpPr>
        <p:spPr>
          <a:xfrm>
            <a:off x="2050941" y="5751626"/>
            <a:ext cx="3889643" cy="400110"/>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graphicFrame>
        <p:nvGraphicFramePr>
          <p:cNvPr id="18" name="Gráfico 17"/>
          <p:cNvGraphicFramePr/>
          <p:nvPr>
            <p:extLst>
              <p:ext uri="{D42A27DB-BD31-4B8C-83A1-F6EECF244321}">
                <p14:modId xmlns:p14="http://schemas.microsoft.com/office/powerpoint/2010/main" xmlns="" val="1825812953"/>
              </p:ext>
            </p:extLst>
          </p:nvPr>
        </p:nvGraphicFramePr>
        <p:xfrm>
          <a:off x="1761987" y="3146750"/>
          <a:ext cx="4467553" cy="2604876"/>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ángulo redondeado 18"/>
          <p:cNvSpPr/>
          <p:nvPr/>
        </p:nvSpPr>
        <p:spPr>
          <a:xfrm>
            <a:off x="6610540" y="3429000"/>
            <a:ext cx="1788146" cy="1612392"/>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rPr>
              <a:t>8,02 puntos sobre 10</a:t>
            </a:r>
          </a:p>
          <a:p>
            <a:pPr algn="ctr"/>
            <a:endParaRPr lang="es-ES" sz="1000" dirty="0">
              <a:solidFill>
                <a:schemeClr val="tx1"/>
              </a:solidFill>
            </a:endParaRPr>
          </a:p>
          <a:p>
            <a:pPr algn="ctr"/>
            <a:r>
              <a:rPr lang="es-ES" sz="1000" dirty="0" smtClean="0">
                <a:solidFill>
                  <a:schemeClr val="tx1"/>
                </a:solidFill>
              </a:rPr>
              <a:t>Ese es el nivel de importancia que otorgan las empresas entrevistadas al papel que debe desempeñar la formación y capacitación ante los futuros cambios en el sector</a:t>
            </a:r>
            <a:endParaRPr lang="es-ES" sz="1000" dirty="0">
              <a:solidFill>
                <a:schemeClr val="tx1"/>
              </a:solidFill>
            </a:endParaRPr>
          </a:p>
        </p:txBody>
      </p:sp>
      <p:sp>
        <p:nvSpPr>
          <p:cNvPr id="21"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238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2085845" y="4543425"/>
            <a:ext cx="6238875" cy="830997"/>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smtClean="0"/>
              <a:t>La </a:t>
            </a:r>
            <a:r>
              <a:rPr lang="es-ES" dirty="0"/>
              <a:t>prevención de riesgos laborales, los cursos de idiomas, la obtención de carnets profesionales, la formación en informática y ofimática y los aspectos relacionados con el proceso productivo, son los tipos de acciones formativas más comunes llevados a cabo por las empresas en los últimos años.</a:t>
            </a:r>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17" name="Gráfico 16"/>
          <p:cNvGraphicFramePr/>
          <p:nvPr>
            <p:extLst>
              <p:ext uri="{D42A27DB-BD31-4B8C-83A1-F6EECF244321}">
                <p14:modId xmlns:p14="http://schemas.microsoft.com/office/powerpoint/2010/main" xmlns="" val="3639105539"/>
              </p:ext>
            </p:extLst>
          </p:nvPr>
        </p:nvGraphicFramePr>
        <p:xfrm>
          <a:off x="1771316" y="1668032"/>
          <a:ext cx="3100758" cy="19028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Gráfico 17"/>
          <p:cNvGraphicFramePr/>
          <p:nvPr>
            <p:extLst>
              <p:ext uri="{D42A27DB-BD31-4B8C-83A1-F6EECF244321}">
                <p14:modId xmlns:p14="http://schemas.microsoft.com/office/powerpoint/2010/main" xmlns="" val="1222316155"/>
              </p:ext>
            </p:extLst>
          </p:nvPr>
        </p:nvGraphicFramePr>
        <p:xfrm>
          <a:off x="5348064" y="2298713"/>
          <a:ext cx="2757747" cy="1802837"/>
        </p:xfrm>
        <a:graphic>
          <a:graphicData uri="http://schemas.openxmlformats.org/drawingml/2006/chart">
            <c:chart xmlns:c="http://schemas.openxmlformats.org/drawingml/2006/chart" xmlns:r="http://schemas.openxmlformats.org/officeDocument/2006/relationships" r:id="rId7"/>
          </a:graphicData>
        </a:graphic>
      </p:graphicFrame>
      <p:sp>
        <p:nvSpPr>
          <p:cNvPr id="19" name="CuadroTexto 18"/>
          <p:cNvSpPr txBox="1"/>
          <p:nvPr/>
        </p:nvSpPr>
        <p:spPr>
          <a:xfrm>
            <a:off x="1134640" y="1265422"/>
            <a:ext cx="4374110" cy="400110"/>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¿La empresa cuenta con un plan de formación? </a:t>
            </a:r>
          </a:p>
          <a:p>
            <a:pPr algn="ctr"/>
            <a:r>
              <a:rPr lang="es-ES" sz="800" dirty="0">
                <a:solidFill>
                  <a:schemeClr val="bg1">
                    <a:lumMod val="65000"/>
                  </a:schemeClr>
                </a:solidFill>
              </a:rPr>
              <a:t>Unidad de medida: porcentaje sobre el total </a:t>
            </a:r>
            <a:r>
              <a:rPr lang="es-ES" sz="800" dirty="0" smtClean="0">
                <a:solidFill>
                  <a:schemeClr val="bg1">
                    <a:lumMod val="65000"/>
                  </a:schemeClr>
                </a:solidFill>
              </a:rPr>
              <a:t>de empresas (%)</a:t>
            </a:r>
            <a:endParaRPr lang="es-ES" sz="800" dirty="0">
              <a:solidFill>
                <a:schemeClr val="bg1">
                  <a:lumMod val="65000"/>
                </a:schemeClr>
              </a:solidFill>
            </a:endParaRPr>
          </a:p>
        </p:txBody>
      </p:sp>
      <p:sp>
        <p:nvSpPr>
          <p:cNvPr id="20" name="CuadroTexto 19"/>
          <p:cNvSpPr txBox="1"/>
          <p:nvPr/>
        </p:nvSpPr>
        <p:spPr>
          <a:xfrm>
            <a:off x="4539882" y="1734896"/>
            <a:ext cx="4374110" cy="584775"/>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¿La empresa a realizado alguna actividad formativa en los últimos 3 años? </a:t>
            </a:r>
          </a:p>
          <a:p>
            <a:pPr algn="ctr"/>
            <a:r>
              <a:rPr lang="es-ES" sz="800" dirty="0">
                <a:solidFill>
                  <a:schemeClr val="bg1">
                    <a:lumMod val="65000"/>
                  </a:schemeClr>
                </a:solidFill>
              </a:rPr>
              <a:t>Unidad de medida: porcentaje sobre el total </a:t>
            </a:r>
            <a:r>
              <a:rPr lang="es-ES" sz="800" dirty="0" smtClean="0">
                <a:solidFill>
                  <a:schemeClr val="bg1">
                    <a:lumMod val="65000"/>
                  </a:schemeClr>
                </a:solidFill>
              </a:rPr>
              <a:t>de empresas (%)</a:t>
            </a:r>
            <a:endParaRPr lang="es-ES" sz="800" dirty="0">
              <a:solidFill>
                <a:schemeClr val="bg1">
                  <a:lumMod val="65000"/>
                </a:schemeClr>
              </a:solidFill>
            </a:endParaRPr>
          </a:p>
        </p:txBody>
      </p:sp>
    </p:spTree>
    <p:extLst>
      <p:ext uri="{BB962C8B-B14F-4D97-AF65-F5344CB8AC3E}">
        <p14:creationId xmlns:p14="http://schemas.microsoft.com/office/powerpoint/2010/main" xmlns="" val="3021914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1759109" y="1311384"/>
            <a:ext cx="6346702" cy="646331"/>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El </a:t>
            </a:r>
            <a:r>
              <a:rPr lang="es-ES" b="1" dirty="0"/>
              <a:t>95,35%</a:t>
            </a:r>
            <a:r>
              <a:rPr lang="es-ES" dirty="0"/>
              <a:t> de las empresas posee trabajadores que han recibido formación en los últimos tres años relacionada con su puesto, destacando “Producción” entre las áreas funcionales, y el “Calidad, MA y/o PRL” entre las áreas transversales.</a:t>
            </a:r>
          </a:p>
        </p:txBody>
      </p:sp>
      <p:graphicFrame>
        <p:nvGraphicFramePr>
          <p:cNvPr id="15" name="Gráfico 14"/>
          <p:cNvGraphicFramePr>
            <a:graphicFrameLocks noGrp="1"/>
          </p:cNvGraphicFramePr>
          <p:nvPr>
            <p:extLst>
              <p:ext uri="{D42A27DB-BD31-4B8C-83A1-F6EECF244321}">
                <p14:modId xmlns:p14="http://schemas.microsoft.com/office/powerpoint/2010/main" xmlns="" val="1956826938"/>
              </p:ext>
            </p:extLst>
          </p:nvPr>
        </p:nvGraphicFramePr>
        <p:xfrm>
          <a:off x="1557173" y="2945309"/>
          <a:ext cx="6839635" cy="3053183"/>
        </p:xfrm>
        <a:graphic>
          <a:graphicData uri="http://schemas.openxmlformats.org/drawingml/2006/chart">
            <c:chart xmlns:c="http://schemas.openxmlformats.org/drawingml/2006/chart" xmlns:r="http://schemas.openxmlformats.org/officeDocument/2006/relationships" r:id="rId4"/>
          </a:graphicData>
        </a:graphic>
      </p:graphicFrame>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sp>
        <p:nvSpPr>
          <p:cNvPr id="20" name="CuadroTexto 19"/>
          <p:cNvSpPr txBox="1"/>
          <p:nvPr/>
        </p:nvSpPr>
        <p:spPr>
          <a:xfrm>
            <a:off x="1529053" y="2545199"/>
            <a:ext cx="6839634" cy="400110"/>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¿En qué áreas han recibido formación sus trabajadores en los tres últimos años?</a:t>
            </a:r>
          </a:p>
          <a:p>
            <a:pPr algn="ctr"/>
            <a:r>
              <a:rPr lang="es-ES" sz="800" dirty="0" smtClean="0">
                <a:solidFill>
                  <a:schemeClr val="bg1">
                    <a:lumMod val="65000"/>
                  </a:schemeClr>
                </a:solidFill>
              </a:rPr>
              <a:t>Unidad de medida: porcentaje sobre el total de empresas que afirma tener trabajadores que han recibido formación (%)</a:t>
            </a:r>
            <a:endParaRPr lang="es-ES" sz="800" dirty="0">
              <a:solidFill>
                <a:schemeClr val="bg1">
                  <a:lumMod val="65000"/>
                </a:schemeClr>
              </a:solidFill>
            </a:endParaRPr>
          </a:p>
        </p:txBody>
      </p:sp>
      <p:sp>
        <p:nvSpPr>
          <p:cNvPr id="21" name="CuadroTexto 20"/>
          <p:cNvSpPr txBox="1"/>
          <p:nvPr/>
        </p:nvSpPr>
        <p:spPr>
          <a:xfrm>
            <a:off x="1500933" y="6018555"/>
            <a:ext cx="6895875" cy="246221"/>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1170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1584056" y="1469620"/>
            <a:ext cx="6994886" cy="646331"/>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Pese al importante rol desempeñado por la formación en líneas generales en los últimos años, un </a:t>
            </a:r>
            <a:r>
              <a:rPr lang="es-ES" b="1" dirty="0"/>
              <a:t>76,74%</a:t>
            </a:r>
            <a:r>
              <a:rPr lang="es-ES" dirty="0"/>
              <a:t> de las empresas afirma que su personal todavía tiene necesidades de formación. “Producción” e “Idiomas”, las áreas con mayores necesidades formativas.</a:t>
            </a:r>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sp>
        <p:nvSpPr>
          <p:cNvPr id="20" name="CuadroTexto 19"/>
          <p:cNvSpPr txBox="1"/>
          <p:nvPr/>
        </p:nvSpPr>
        <p:spPr>
          <a:xfrm>
            <a:off x="1529053" y="2545199"/>
            <a:ext cx="6839634" cy="400110"/>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¿En qué áreas tienen todavía necesidades formativas?</a:t>
            </a:r>
          </a:p>
          <a:p>
            <a:pPr algn="ctr"/>
            <a:r>
              <a:rPr lang="es-ES" sz="800" dirty="0" smtClean="0">
                <a:solidFill>
                  <a:schemeClr val="bg1">
                    <a:lumMod val="65000"/>
                  </a:schemeClr>
                </a:solidFill>
              </a:rPr>
              <a:t>Unidad de medida: porcentaje sobre el total de empresas que afirman tener algún tipo de necesidad formativa entre su personal (%)</a:t>
            </a:r>
            <a:endParaRPr lang="es-ES" sz="800" dirty="0">
              <a:solidFill>
                <a:schemeClr val="bg1">
                  <a:lumMod val="65000"/>
                </a:schemeClr>
              </a:solidFill>
            </a:endParaRPr>
          </a:p>
        </p:txBody>
      </p:sp>
      <p:sp>
        <p:nvSpPr>
          <p:cNvPr id="21" name="CuadroTexto 20"/>
          <p:cNvSpPr txBox="1"/>
          <p:nvPr/>
        </p:nvSpPr>
        <p:spPr>
          <a:xfrm>
            <a:off x="1500933" y="6018555"/>
            <a:ext cx="6895875" cy="246221"/>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graphicFrame>
        <p:nvGraphicFramePr>
          <p:cNvPr id="17" name="Gráfico 16"/>
          <p:cNvGraphicFramePr>
            <a:graphicFrameLocks noGrp="1"/>
          </p:cNvGraphicFramePr>
          <p:nvPr>
            <p:extLst>
              <p:ext uri="{D42A27DB-BD31-4B8C-83A1-F6EECF244321}">
                <p14:modId xmlns:p14="http://schemas.microsoft.com/office/powerpoint/2010/main" xmlns="" val="2209994198"/>
              </p:ext>
            </p:extLst>
          </p:nvPr>
        </p:nvGraphicFramePr>
        <p:xfrm>
          <a:off x="1667181" y="2941135"/>
          <a:ext cx="6828637" cy="3077419"/>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7598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1770041" y="4024253"/>
            <a:ext cx="2955630" cy="1754326"/>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endParaRPr lang="es-ES" dirty="0"/>
          </a:p>
          <a:p>
            <a:r>
              <a:rPr lang="es-ES" dirty="0"/>
              <a:t>El alto coste de las actividades formativas </a:t>
            </a:r>
            <a:r>
              <a:rPr lang="es-ES" b="1" dirty="0"/>
              <a:t>(26,47%)</a:t>
            </a:r>
            <a:r>
              <a:rPr lang="es-ES" dirty="0"/>
              <a:t>, la inexistencia de una oferta formativa adecuada accesible </a:t>
            </a:r>
            <a:r>
              <a:rPr lang="es-ES" b="1" dirty="0"/>
              <a:t>(23,53%) </a:t>
            </a:r>
            <a:r>
              <a:rPr lang="es-ES" dirty="0"/>
              <a:t>y la falta de tiempo </a:t>
            </a:r>
            <a:r>
              <a:rPr lang="es-ES" b="1" dirty="0"/>
              <a:t>(17,65%)</a:t>
            </a:r>
            <a:r>
              <a:rPr lang="es-ES" dirty="0"/>
              <a:t>, son los principales motivos para la no cobertura de dichas necesidades.</a:t>
            </a:r>
          </a:p>
          <a:p>
            <a:endParaRPr lang="es-ES" dirty="0"/>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17" name="Gráfico 16"/>
          <p:cNvGraphicFramePr/>
          <p:nvPr>
            <p:extLst>
              <p:ext uri="{D42A27DB-BD31-4B8C-83A1-F6EECF244321}">
                <p14:modId xmlns:p14="http://schemas.microsoft.com/office/powerpoint/2010/main" xmlns="" val="2098560446"/>
              </p:ext>
            </p:extLst>
          </p:nvPr>
        </p:nvGraphicFramePr>
        <p:xfrm>
          <a:off x="4153050" y="1849549"/>
          <a:ext cx="3589475" cy="2174704"/>
        </p:xfrm>
        <a:graphic>
          <a:graphicData uri="http://schemas.openxmlformats.org/drawingml/2006/chart">
            <c:chart xmlns:c="http://schemas.openxmlformats.org/drawingml/2006/chart" xmlns:r="http://schemas.openxmlformats.org/officeDocument/2006/relationships" r:id="rId6"/>
          </a:graphicData>
        </a:graphic>
      </p:graphicFrame>
      <p:sp>
        <p:nvSpPr>
          <p:cNvPr id="18" name="CuadroTexto 17"/>
          <p:cNvSpPr txBox="1"/>
          <p:nvPr/>
        </p:nvSpPr>
        <p:spPr>
          <a:xfrm>
            <a:off x="3760732" y="1232738"/>
            <a:ext cx="4374110" cy="584775"/>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¿Previsión de cubrir todas las necesidades formativas a corto plazo? </a:t>
            </a:r>
          </a:p>
          <a:p>
            <a:pPr algn="ctr"/>
            <a:r>
              <a:rPr lang="es-ES" sz="800" dirty="0">
                <a:solidFill>
                  <a:schemeClr val="bg1">
                    <a:lumMod val="65000"/>
                  </a:schemeClr>
                </a:solidFill>
              </a:rPr>
              <a:t>Unidad de medida: porcentaje sobre el total </a:t>
            </a:r>
            <a:r>
              <a:rPr lang="es-ES" sz="800" dirty="0" smtClean="0">
                <a:solidFill>
                  <a:schemeClr val="bg1">
                    <a:lumMod val="65000"/>
                  </a:schemeClr>
                </a:solidFill>
              </a:rPr>
              <a:t>de empresas con necesidades formativas (%)</a:t>
            </a:r>
            <a:endParaRPr lang="es-ES" sz="800" dirty="0">
              <a:solidFill>
                <a:schemeClr val="bg1">
                  <a:lumMod val="65000"/>
                </a:schemeClr>
              </a:solidFill>
            </a:endParaRPr>
          </a:p>
        </p:txBody>
      </p:sp>
      <p:cxnSp>
        <p:nvCxnSpPr>
          <p:cNvPr id="3" name="Conector angular 2"/>
          <p:cNvCxnSpPr/>
          <p:nvPr/>
        </p:nvCxnSpPr>
        <p:spPr>
          <a:xfrm rot="5400000">
            <a:off x="3083719" y="2159192"/>
            <a:ext cx="1922318" cy="1594044"/>
          </a:xfrm>
          <a:prstGeom prst="bentConnector3">
            <a:avLst>
              <a:gd name="adj1" fmla="val 270"/>
            </a:avLst>
          </a:prstGeom>
          <a:ln w="127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6689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II: ENCUESTA – PRINCIPALES RESULTADOS</a:t>
            </a:r>
          </a:p>
        </p:txBody>
      </p:sp>
      <p:sp>
        <p:nvSpPr>
          <p:cNvPr id="13" name="CuadroTexto 12"/>
          <p:cNvSpPr txBox="1"/>
          <p:nvPr/>
        </p:nvSpPr>
        <p:spPr>
          <a:xfrm>
            <a:off x="1608896" y="1470576"/>
            <a:ext cx="6806973" cy="461665"/>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En opinión de las empresas, el nivel de adaptación de la oferta formativa existente a las necesidades reales del sector es “regular” en líneas generales.</a:t>
            </a:r>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graphicFrame>
        <p:nvGraphicFramePr>
          <p:cNvPr id="10" name="Gráfico 9"/>
          <p:cNvGraphicFramePr/>
          <p:nvPr>
            <p:extLst>
              <p:ext uri="{D42A27DB-BD31-4B8C-83A1-F6EECF244321}">
                <p14:modId xmlns:p14="http://schemas.microsoft.com/office/powerpoint/2010/main" xmlns="" val="202438272"/>
              </p:ext>
            </p:extLst>
          </p:nvPr>
        </p:nvGraphicFramePr>
        <p:xfrm>
          <a:off x="1591714" y="2807971"/>
          <a:ext cx="5237348" cy="2924175"/>
        </p:xfrm>
        <a:graphic>
          <a:graphicData uri="http://schemas.openxmlformats.org/drawingml/2006/chart">
            <c:chart xmlns:c="http://schemas.openxmlformats.org/drawingml/2006/chart" xmlns:r="http://schemas.openxmlformats.org/officeDocument/2006/relationships" r:id="rId4"/>
          </a:graphicData>
        </a:graphic>
      </p:graphicFrame>
      <p:sp>
        <p:nvSpPr>
          <p:cNvPr id="15" name="CuadroTexto 14"/>
          <p:cNvSpPr txBox="1"/>
          <p:nvPr/>
        </p:nvSpPr>
        <p:spPr>
          <a:xfrm>
            <a:off x="1591713" y="2407861"/>
            <a:ext cx="5237349" cy="400110"/>
          </a:xfrm>
          <a:prstGeom prst="rect">
            <a:avLst/>
          </a:prstGeom>
          <a:noFill/>
        </p:spPr>
        <p:txBody>
          <a:bodyPr wrap="square" rtlCol="0">
            <a:spAutoFit/>
          </a:bodyPr>
          <a:lstStyle/>
          <a:p>
            <a:pPr algn="ctr"/>
            <a:r>
              <a:rPr lang="es-ES" sz="1200" b="1" dirty="0" smtClean="0">
                <a:solidFill>
                  <a:schemeClr val="accent5"/>
                </a:solidFill>
              </a:rPr>
              <a:t>P: </a:t>
            </a:r>
            <a:r>
              <a:rPr lang="es-ES" sz="1200" b="1" dirty="0" smtClean="0"/>
              <a:t>¿Cómo se adapta la oferta formativa a las necesidades reales del sector?</a:t>
            </a:r>
          </a:p>
          <a:p>
            <a:pPr algn="ctr"/>
            <a:r>
              <a:rPr lang="es-ES" sz="800" dirty="0" smtClean="0">
                <a:solidFill>
                  <a:schemeClr val="bg1">
                    <a:lumMod val="65000"/>
                  </a:schemeClr>
                </a:solidFill>
              </a:rPr>
              <a:t>Unidad de medida: porcentaje sobre el total de empresas (%)</a:t>
            </a:r>
            <a:endParaRPr lang="es-ES" sz="800" dirty="0">
              <a:solidFill>
                <a:schemeClr val="bg1">
                  <a:lumMod val="65000"/>
                </a:schemeClr>
              </a:solidFill>
            </a:endParaRPr>
          </a:p>
        </p:txBody>
      </p:sp>
      <p:sp>
        <p:nvSpPr>
          <p:cNvPr id="17" name="CuadroTexto 16"/>
          <p:cNvSpPr txBox="1"/>
          <p:nvPr/>
        </p:nvSpPr>
        <p:spPr>
          <a:xfrm>
            <a:off x="1591714" y="5732146"/>
            <a:ext cx="5237348" cy="246221"/>
          </a:xfrm>
          <a:prstGeom prst="rect">
            <a:avLst/>
          </a:prstGeom>
          <a:noFill/>
        </p:spPr>
        <p:txBody>
          <a:bodyPr wrap="square" rtlCol="0">
            <a:spAutoFit/>
          </a:bodyPr>
          <a:lstStyle/>
          <a:p>
            <a:pPr algn="ctr"/>
            <a:r>
              <a:rPr lang="es-ES" sz="1000" i="1" dirty="0"/>
              <a:t>Fuente: </a:t>
            </a:r>
            <a:r>
              <a:rPr lang="es-ES" sz="1000" i="1" dirty="0" smtClean="0"/>
              <a:t>Encuesta para la detección de necesidades formativas en el sector industrial de Cartagena</a:t>
            </a:r>
            <a:endParaRPr lang="es-ES" sz="1000" i="1" dirty="0"/>
          </a:p>
        </p:txBody>
      </p:sp>
      <p:sp>
        <p:nvSpPr>
          <p:cNvPr id="18" name="Rectángulo redondeado 17"/>
          <p:cNvSpPr/>
          <p:nvPr/>
        </p:nvSpPr>
        <p:spPr>
          <a:xfrm>
            <a:off x="6979905" y="3429000"/>
            <a:ext cx="1788146" cy="1426958"/>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La escasa especialización entre los titulados y la falta de formación practica de los itinerarios, son los dos principales motivos señalados por las empresas para este bajo nivel de adaptación.</a:t>
            </a:r>
            <a:endParaRPr lang="es-ES" sz="1000" dirty="0">
              <a:solidFill>
                <a:schemeClr val="tx1"/>
              </a:solidFill>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519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605091" y="1219438"/>
            <a:ext cx="6500720" cy="2308324"/>
          </a:xfrm>
          <a:prstGeom prst="rect">
            <a:avLst/>
          </a:prstGeom>
          <a:noFill/>
        </p:spPr>
        <p:txBody>
          <a:bodyPr wrap="square" rtlCol="0">
            <a:spAutoFit/>
          </a:bodyPr>
          <a:lstStyle/>
          <a:p>
            <a:endParaRPr lang="es-ES" sz="2400" b="1" u="sng" dirty="0" smtClean="0">
              <a:solidFill>
                <a:schemeClr val="accent5"/>
              </a:solidFill>
            </a:endParaRPr>
          </a:p>
          <a:p>
            <a:endParaRPr lang="es-ES" sz="2400" b="1" u="sng" dirty="0">
              <a:solidFill>
                <a:schemeClr val="accent5"/>
              </a:solidFill>
            </a:endParaRPr>
          </a:p>
          <a:p>
            <a:endParaRPr lang="es-ES" sz="2400" b="1" u="sng" dirty="0" smtClean="0">
              <a:solidFill>
                <a:schemeClr val="accent5"/>
              </a:solidFill>
            </a:endParaRPr>
          </a:p>
          <a:p>
            <a:endParaRPr lang="es-ES" sz="2400" b="1" u="sng" dirty="0">
              <a:solidFill>
                <a:schemeClr val="accent5"/>
              </a:solidFill>
            </a:endParaRPr>
          </a:p>
          <a:p>
            <a:endParaRPr lang="es-ES" sz="2400" b="1" dirty="0" smtClean="0">
              <a:solidFill>
                <a:schemeClr val="accent5"/>
              </a:solidFill>
            </a:endParaRPr>
          </a:p>
          <a:p>
            <a:r>
              <a:rPr lang="es-ES" sz="2400" b="1" dirty="0" smtClean="0">
                <a:solidFill>
                  <a:schemeClr val="accent5"/>
                </a:solidFill>
              </a:rPr>
              <a:t>CONCLUSIONES</a:t>
            </a:r>
            <a:endParaRPr lang="es-E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768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smtClean="0">
                <a:solidFill>
                  <a:schemeClr val="accent5"/>
                </a:solidFill>
              </a:rPr>
              <a:t>CONCLUSIONES</a:t>
            </a:r>
            <a:endParaRPr lang="es-ES" b="1" dirty="0">
              <a:solidFill>
                <a:schemeClr val="accent5"/>
              </a:solidFill>
            </a:endParaRPr>
          </a:p>
        </p:txBody>
      </p:sp>
      <p:sp>
        <p:nvSpPr>
          <p:cNvPr id="13" name="CuadroTexto 12"/>
          <p:cNvSpPr txBox="1"/>
          <p:nvPr/>
        </p:nvSpPr>
        <p:spPr>
          <a:xfrm>
            <a:off x="1608896" y="1458318"/>
            <a:ext cx="6250450" cy="6463308"/>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Evolución dispar de la actividad dentro del sector en la última década:</a:t>
            </a:r>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Alta temporalidad y masculinización</a:t>
            </a:r>
            <a:endParaRPr lang="es-ES" dirty="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r>
              <a:rPr lang="es-ES" dirty="0"/>
              <a:t>Elevado peso de ocupaciones con bajo nivel de cualificación</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a:t>Importante presencia de la formación dentro de las empresas</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a:t>Existencia de necesidades formativas </a:t>
            </a:r>
            <a:r>
              <a:rPr lang="es-ES" dirty="0" smtClean="0"/>
              <a:t>insatisfechas: </a:t>
            </a:r>
            <a:r>
              <a:rPr lang="es-ES" dirty="0" smtClean="0">
                <a:solidFill>
                  <a:schemeClr val="bg1">
                    <a:lumMod val="65000"/>
                  </a:schemeClr>
                </a:solidFill>
              </a:rPr>
              <a:t>área producción, idiomas y nuevas tecnologías</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Dificultades para la cobertura de dichas necesidades: </a:t>
            </a:r>
            <a:r>
              <a:rPr lang="es-ES" dirty="0" smtClean="0">
                <a:solidFill>
                  <a:schemeClr val="bg1">
                    <a:lumMod val="65000"/>
                  </a:schemeClr>
                </a:solidFill>
              </a:rPr>
              <a:t>coste, baja adecuación oferta y falta de tiempo</a:t>
            </a:r>
            <a:endParaRPr lang="es-ES" dirty="0">
              <a:solidFill>
                <a:schemeClr val="bg1">
                  <a:lumMod val="65000"/>
                </a:schemeClr>
              </a:solidFill>
            </a:endParaRPr>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CuadroTexto 1"/>
          <p:cNvSpPr txBox="1"/>
          <p:nvPr/>
        </p:nvSpPr>
        <p:spPr>
          <a:xfrm>
            <a:off x="2877810" y="2106757"/>
            <a:ext cx="2587336" cy="646331"/>
          </a:xfrm>
          <a:prstGeom prst="rect">
            <a:avLst/>
          </a:prstGeom>
          <a:noFill/>
        </p:spPr>
        <p:txBody>
          <a:bodyPr wrap="square" rtlCol="0">
            <a:spAutoFit/>
          </a:bodyPr>
          <a:lstStyle/>
          <a:p>
            <a:r>
              <a:rPr lang="es-ES" sz="1200" dirty="0">
                <a:solidFill>
                  <a:schemeClr val="bg1">
                    <a:lumMod val="65000"/>
                  </a:schemeClr>
                </a:solidFill>
              </a:rPr>
              <a:t>↑</a:t>
            </a:r>
            <a:r>
              <a:rPr lang="es-ES" sz="1200" dirty="0" smtClean="0">
                <a:solidFill>
                  <a:schemeClr val="bg1">
                    <a:lumMod val="65000"/>
                  </a:schemeClr>
                </a:solidFill>
              </a:rPr>
              <a:t>petroquímico </a:t>
            </a:r>
            <a:r>
              <a:rPr lang="es-ES" sz="1200" dirty="0">
                <a:solidFill>
                  <a:schemeClr val="bg1">
                    <a:lumMod val="65000"/>
                  </a:schemeClr>
                </a:solidFill>
              </a:rPr>
              <a:t>y gestión residuos</a:t>
            </a:r>
          </a:p>
          <a:p>
            <a:r>
              <a:rPr lang="es-ES" sz="1200" dirty="0" smtClean="0">
                <a:solidFill>
                  <a:schemeClr val="bg1">
                    <a:lumMod val="65000"/>
                  </a:schemeClr>
                </a:solidFill>
              </a:rPr>
              <a:t>= metalmecánico</a:t>
            </a:r>
          </a:p>
          <a:p>
            <a:r>
              <a:rPr lang="es-ES" sz="1200" dirty="0" smtClean="0">
                <a:solidFill>
                  <a:schemeClr val="bg1">
                    <a:lumMod val="65000"/>
                  </a:schemeClr>
                </a:solidFill>
              </a:rPr>
              <a:t>↓ industria alimentación</a:t>
            </a:r>
            <a:endParaRPr lang="es-ES" sz="1200" dirty="0">
              <a:solidFill>
                <a:schemeClr val="bg1">
                  <a:lumMod val="65000"/>
                </a:schemeClr>
              </a:solidFill>
            </a:endParaRPr>
          </a:p>
        </p:txBody>
      </p:sp>
    </p:spTree>
    <p:extLst>
      <p:ext uri="{BB962C8B-B14F-4D97-AF65-F5344CB8AC3E}">
        <p14:creationId xmlns:p14="http://schemas.microsoft.com/office/powerpoint/2010/main" xmlns="" val="1293506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smtClean="0">
                <a:solidFill>
                  <a:schemeClr val="accent5"/>
                </a:solidFill>
              </a:rPr>
              <a:t>Estudio de detección </a:t>
            </a:r>
            <a:r>
              <a:rPr lang="es-ES" sz="1050" dirty="0">
                <a:solidFill>
                  <a:schemeClr val="accent5"/>
                </a:solidFill>
              </a:rPr>
              <a:t>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503650" y="1157287"/>
            <a:ext cx="6238875" cy="3785652"/>
          </a:xfrm>
          <a:prstGeom prst="rect">
            <a:avLst/>
          </a:prstGeom>
          <a:noFill/>
        </p:spPr>
        <p:txBody>
          <a:bodyPr wrap="square" rtlCol="0">
            <a:spAutoFit/>
          </a:bodyPr>
          <a:lstStyle/>
          <a:p>
            <a:r>
              <a:rPr lang="es-ES" sz="2400" b="1" u="sng" dirty="0" smtClean="0">
                <a:solidFill>
                  <a:schemeClr val="accent5"/>
                </a:solidFill>
              </a:rPr>
              <a:t>OBJETIVOS</a:t>
            </a:r>
            <a:endParaRPr lang="es-ES" sz="2400" b="1" u="sng" dirty="0">
              <a:solidFill>
                <a:schemeClr val="accent5"/>
              </a:solidFill>
            </a:endParaRPr>
          </a:p>
          <a:p>
            <a:endParaRPr lang="es-ES" dirty="0"/>
          </a:p>
          <a:p>
            <a:pPr marL="285750" indent="-285750">
              <a:buClr>
                <a:schemeClr val="accent5"/>
              </a:buClr>
              <a:buFont typeface="Arial" panose="020B0604020202020204" pitchFamily="34" charset="0"/>
              <a:buChar char="•"/>
            </a:pPr>
            <a:r>
              <a:rPr lang="es-ES" dirty="0" smtClean="0"/>
              <a:t>Analizar la situación económica del municipio, haciendo especial hincapié en el sector industrial y sus diferentes subsectores.</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Definir la estructura laboral del tejido empresarial industrial, su capacidad de adaptación a los cambios y sus necesidades de contratación.</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Identificar las principales necesidades formativas existentes dentro de las empresas, las medidas adoptadas, y las dificultades encontradas.</a:t>
            </a:r>
            <a:endParaRPr lang="es-E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0342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486356" y="1359138"/>
            <a:ext cx="6700709" cy="2585323"/>
          </a:xfrm>
          <a:prstGeom prst="rect">
            <a:avLst/>
          </a:prstGeom>
          <a:noFill/>
        </p:spPr>
        <p:txBody>
          <a:bodyPr wrap="square" rtlCol="0">
            <a:spAutoFit/>
          </a:bodyPr>
          <a:lstStyle/>
          <a:p>
            <a:endParaRPr lang="es-ES" sz="2400" b="1" u="sng" dirty="0" smtClean="0">
              <a:solidFill>
                <a:schemeClr val="accent5"/>
              </a:solidFill>
            </a:endParaRPr>
          </a:p>
          <a:p>
            <a:endParaRPr lang="es-ES" sz="2400" b="1" u="sng" dirty="0">
              <a:solidFill>
                <a:schemeClr val="accent5"/>
              </a:solidFill>
            </a:endParaRPr>
          </a:p>
          <a:p>
            <a:endParaRPr lang="es-ES" sz="2400" b="1" u="sng" dirty="0" smtClean="0">
              <a:solidFill>
                <a:schemeClr val="accent5"/>
              </a:solidFill>
            </a:endParaRPr>
          </a:p>
          <a:p>
            <a:endParaRPr lang="es-ES" sz="2400" b="1" u="sng" dirty="0">
              <a:solidFill>
                <a:schemeClr val="accent5"/>
              </a:solidFill>
            </a:endParaRPr>
          </a:p>
          <a:p>
            <a:r>
              <a:rPr lang="es-ES" sz="2400" b="1" dirty="0" smtClean="0">
                <a:solidFill>
                  <a:schemeClr val="accent5"/>
                </a:solidFill>
              </a:rPr>
              <a:t>CATÁLOGO DE OCUPACIONES MÁS DEMANDANDAS Y NECESIDADES FORMATIVAS ASOCIADAS</a:t>
            </a:r>
            <a:endParaRPr lang="es-ES" sz="2400" b="1" dirty="0">
              <a:solidFill>
                <a:schemeClr val="accent5"/>
              </a:solidFill>
            </a:endParaRPr>
          </a:p>
          <a:p>
            <a:endParaRPr lang="es-E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5356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smtClean="0">
                <a:solidFill>
                  <a:schemeClr val="accent5"/>
                </a:solidFill>
              </a:rPr>
              <a:t>CATÁLOGO DE OCUPACIONES</a:t>
            </a:r>
            <a:endParaRPr lang="es-ES" b="1" dirty="0">
              <a:solidFill>
                <a:schemeClr val="accent5"/>
              </a:solidFill>
            </a:endParaRPr>
          </a:p>
        </p:txBody>
      </p:sp>
      <p:sp>
        <p:nvSpPr>
          <p:cNvPr id="13" name="CuadroTexto 12"/>
          <p:cNvSpPr txBox="1"/>
          <p:nvPr/>
        </p:nvSpPr>
        <p:spPr>
          <a:xfrm>
            <a:off x="1670629" y="1582340"/>
            <a:ext cx="6250450" cy="5909310"/>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s-ES" dirty="0" smtClean="0"/>
              <a:t>Por un lado, el análisis de los datos de contratación del SEPE ha permitido identificar las 20 ocupaciones más contratadas dentro del sector en el último año. </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Por otro lado, la encuesta efectuada a las empresas ha permitido identificar las 21 ocupaciones de futura cobertura identificadas como prioritarias, así como los requisitos de formación exigidos y las competencias deseadas.</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A través de la agregación de ambas fuentes de información, se ha elaborado un catálogo con las 30 ocupaciones más demandadas (existen ocupaciones presentes en ambos listados).</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5452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CATÁLOGO DE OCUPACIONES</a:t>
            </a:r>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graphicFrame>
        <p:nvGraphicFramePr>
          <p:cNvPr id="2" name="Tabla 1"/>
          <p:cNvGraphicFramePr>
            <a:graphicFrameLocks noGrp="1"/>
          </p:cNvGraphicFramePr>
          <p:nvPr>
            <p:extLst>
              <p:ext uri="{D42A27DB-BD31-4B8C-83A1-F6EECF244321}">
                <p14:modId xmlns:p14="http://schemas.microsoft.com/office/powerpoint/2010/main" xmlns="" val="562104764"/>
              </p:ext>
            </p:extLst>
          </p:nvPr>
        </p:nvGraphicFramePr>
        <p:xfrm>
          <a:off x="1668702" y="1566276"/>
          <a:ext cx="6529708" cy="4568321"/>
        </p:xfrm>
        <a:graphic>
          <a:graphicData uri="http://schemas.openxmlformats.org/drawingml/2006/table">
            <a:tbl>
              <a:tblPr firstRow="1" firstCol="1" bandRow="1">
                <a:tableStyleId>{5C22544A-7EE6-4342-B048-85BDC9FD1C3A}</a:tableStyleId>
              </a:tblPr>
              <a:tblGrid>
                <a:gridCol w="862957"/>
                <a:gridCol w="4064982"/>
                <a:gridCol w="823594"/>
                <a:gridCol w="778175"/>
              </a:tblGrid>
              <a:tr h="499063">
                <a:tc>
                  <a:txBody>
                    <a:bodyPr/>
                    <a:lstStyle/>
                    <a:p>
                      <a:pPr algn="ctr">
                        <a:spcAft>
                          <a:spcPts val="0"/>
                        </a:spcAft>
                      </a:pPr>
                      <a:r>
                        <a:rPr lang="es-ES" sz="800" dirty="0">
                          <a:effectLst/>
                        </a:rPr>
                        <a:t>Epígrafe      CNO-2011</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Denominación</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Top-20 de contratación (SEPE)</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Identificada como futurible (empresas)</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2422 / 2424</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Ingenieros agrónomos / ingenieros agrícolas</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2431</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Ingenieros industriales y de producción</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2624</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Especialistas en políticas y servicios de personal y afines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271*</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Analistas y diseñadores de software y multimedia</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3127</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Técnicos y analistas de laboratorio en química industrial</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3128</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Técnicos en metalurgia y minas</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3202</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Supervisores de la construcción</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3510</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Agentes y representantes comerciales</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4111</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Empleados de contabilidad</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4309</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Empleados administrativos sin tareas de atención al público</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90871">
                <a:tc>
                  <a:txBody>
                    <a:bodyPr/>
                    <a:lstStyle/>
                    <a:p>
                      <a:pPr algn="ctr">
                        <a:spcAft>
                          <a:spcPts val="0"/>
                        </a:spcAft>
                      </a:pPr>
                      <a:r>
                        <a:rPr lang="es-ES" sz="800" dirty="0">
                          <a:effectLst/>
                        </a:rPr>
                        <a:t>4500</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Empleados administrativos con tareas de atención al público no clasificados bajo otros epígrafes</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5220</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Vendedores en tiendas y almacenes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7131</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Carpinteros (excepto ebanistas)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7312</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Soldadores y oxicortadores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7313</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Chapistas y caldereros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7314</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Montadores de estructuras metálicas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7323</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Ajustadores y operadores de máquinas-herramienta</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dirty="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7403</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Mecánicos y ajustadores de maquinaria agrícola e industrial</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7510</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Electricistas de la construcción y afines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7521</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Mecánicos y reparadores de equipos eléctricos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7703</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Panaderos, pasteleros y confiteros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dirty="0">
                        <a:effectLst/>
                        <a:latin typeface="Times New Roman" panose="02020603050405020304" pitchFamily="18" charset="0"/>
                      </a:endParaRPr>
                    </a:p>
                  </a:txBody>
                  <a:tcPr marL="30992" marR="30992" marT="0" marB="0" anchor="ctr"/>
                </a:tc>
              </a:tr>
              <a:tr h="190871">
                <a:tc>
                  <a:txBody>
                    <a:bodyPr/>
                    <a:lstStyle/>
                    <a:p>
                      <a:pPr algn="ctr">
                        <a:spcAft>
                          <a:spcPts val="0"/>
                        </a:spcAft>
                      </a:pPr>
                      <a:r>
                        <a:rPr lang="es-ES" sz="800" dirty="0">
                          <a:effectLst/>
                        </a:rPr>
                        <a:t>7899</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Oficiales, operarios y artesanos de otros oficios no clasificados bajo otros epígrafes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dirty="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8131</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Operadores en plantas industriales químicas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dirty="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8142</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Operadores de máquinas para fabricar productos de material plástico</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8209</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Montadores y ensambladores no clasificados en otros epígrafes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dirty="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8333</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Operadores de carretillas elevadoras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a:effectLst/>
                        <a:latin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8432</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Conductores asalariados de camiones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9443</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Barrenderos y afines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dirty="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9602</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a:effectLst/>
                        </a:rPr>
                        <a:t>Peones de la construcción de edificios</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endParaRPr lang="es-ES" sz="800" dirty="0">
                        <a:effectLst/>
                        <a:latin typeface="Times New Roman" panose="02020603050405020304" pitchFamily="18" charset="0"/>
                      </a:endParaRPr>
                    </a:p>
                  </a:txBody>
                  <a:tcPr marL="30992" marR="30992" marT="0" marB="0" anchor="ctr"/>
                </a:tc>
              </a:tr>
              <a:tr h="131697">
                <a:tc>
                  <a:txBody>
                    <a:bodyPr/>
                    <a:lstStyle/>
                    <a:p>
                      <a:pPr algn="ctr">
                        <a:spcAft>
                          <a:spcPts val="0"/>
                        </a:spcAft>
                      </a:pPr>
                      <a:r>
                        <a:rPr lang="es-ES" sz="800" dirty="0">
                          <a:effectLst/>
                        </a:rPr>
                        <a:t>9700</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spcAft>
                          <a:spcPts val="0"/>
                        </a:spcAft>
                      </a:pPr>
                      <a:r>
                        <a:rPr lang="es-ES" sz="800" dirty="0">
                          <a:effectLst/>
                        </a:rPr>
                        <a:t>Peones de las industrias manufactureras</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a:effectLst/>
                        </a:rPr>
                        <a:t>X</a:t>
                      </a:r>
                      <a:endParaRPr lang="es-ES" sz="800">
                        <a:effectLst/>
                        <a:latin typeface="Times New Roman" panose="02020603050405020304" pitchFamily="18" charset="0"/>
                        <a:ea typeface="Times New Roman" panose="02020603050405020304" pitchFamily="18" charset="0"/>
                      </a:endParaRPr>
                    </a:p>
                  </a:txBody>
                  <a:tcPr marL="30992" marR="30992" marT="0" marB="0" anchor="ctr"/>
                </a:tc>
                <a:tc>
                  <a:txBody>
                    <a:bodyPr/>
                    <a:lstStyle/>
                    <a:p>
                      <a:pPr algn="ctr">
                        <a:spcAft>
                          <a:spcPts val="0"/>
                        </a:spcAft>
                      </a:pPr>
                      <a:r>
                        <a:rPr lang="es-ES" sz="800" dirty="0">
                          <a:effectLst/>
                        </a:rPr>
                        <a:t>X</a:t>
                      </a:r>
                      <a:endParaRPr lang="es-ES" sz="800" dirty="0">
                        <a:effectLst/>
                        <a:latin typeface="Times New Roman" panose="02020603050405020304" pitchFamily="18" charset="0"/>
                        <a:ea typeface="Times New Roman" panose="02020603050405020304" pitchFamily="18" charset="0"/>
                      </a:endParaRPr>
                    </a:p>
                  </a:txBody>
                  <a:tcPr marL="30992" marR="30992" marT="0" marB="0" anchor="ctr"/>
                </a:tc>
              </a:tr>
            </a:tbl>
          </a:graphicData>
        </a:graphic>
      </p:graphicFrame>
      <p:sp>
        <p:nvSpPr>
          <p:cNvPr id="15" name="CuadroTexto 14"/>
          <p:cNvSpPr txBox="1"/>
          <p:nvPr/>
        </p:nvSpPr>
        <p:spPr>
          <a:xfrm>
            <a:off x="2106592" y="1294847"/>
            <a:ext cx="5486399" cy="276999"/>
          </a:xfrm>
          <a:prstGeom prst="rect">
            <a:avLst/>
          </a:prstGeom>
          <a:noFill/>
        </p:spPr>
        <p:txBody>
          <a:bodyPr wrap="square" rtlCol="0">
            <a:spAutoFit/>
          </a:bodyPr>
          <a:lstStyle/>
          <a:p>
            <a:pPr algn="ctr"/>
            <a:r>
              <a:rPr lang="es-ES" sz="1200" b="1" dirty="0" smtClean="0"/>
              <a:t>Listado de ocupaciones incluidas en el catalogo elaborado, y motivo de inclusión</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4529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CATÁLOGO DE OCUPACIONES</a:t>
            </a:r>
          </a:p>
        </p:txBody>
      </p:sp>
      <p:sp>
        <p:nvSpPr>
          <p:cNvPr id="13" name="CuadroTexto 12"/>
          <p:cNvSpPr txBox="1"/>
          <p:nvPr/>
        </p:nvSpPr>
        <p:spPr>
          <a:xfrm>
            <a:off x="1670629" y="1582340"/>
            <a:ext cx="6250450" cy="6924973"/>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s-ES" dirty="0" smtClean="0"/>
              <a:t>Estas 30 ocupaciones han absorbido en 2018 aproximadamente el 76% del total de contrataciones efectuadas en el sector industrial local, pese a representar únicamente el 5,67% de las ocupaciones existentes (un total de 529 a un nivel de desagregación de cuatro dígitos según la CON-2011)</a:t>
            </a:r>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r>
              <a:rPr lang="es-ES" dirty="0" smtClean="0"/>
              <a:t>Se ha generado una ficha para cada ocupación, sintetizándose en cada una de ellas, entre otra, la siguiente información:</a:t>
            </a:r>
          </a:p>
          <a:p>
            <a:pPr marL="285750" indent="-285750">
              <a:buClr>
                <a:schemeClr val="accent5"/>
              </a:buClr>
              <a:buFont typeface="Arial" panose="020B0604020202020204" pitchFamily="34" charset="0"/>
              <a:buChar char="•"/>
            </a:pPr>
            <a:endParaRPr lang="es-ES" sz="800" dirty="0" smtClean="0"/>
          </a:p>
          <a:p>
            <a:pPr marL="742950" lvl="1" indent="-285750">
              <a:buClr>
                <a:schemeClr val="accent5"/>
              </a:buClr>
              <a:buFont typeface="Courier New" panose="02070309020205020404" pitchFamily="49" charset="0"/>
              <a:buChar char="o"/>
            </a:pPr>
            <a:r>
              <a:rPr lang="es-ES" sz="1200" dirty="0" smtClean="0"/>
              <a:t>Descripción de la ocupación</a:t>
            </a:r>
          </a:p>
          <a:p>
            <a:pPr marL="742950" lvl="1" indent="-285750">
              <a:buClr>
                <a:schemeClr val="accent5"/>
              </a:buClr>
              <a:buFont typeface="Courier New" panose="02070309020205020404" pitchFamily="49" charset="0"/>
              <a:buChar char="o"/>
            </a:pPr>
            <a:r>
              <a:rPr lang="es-ES" sz="1200" dirty="0" smtClean="0"/>
              <a:t>Certificados de profesionalidad y especialidades formativas vinculadas</a:t>
            </a:r>
          </a:p>
          <a:p>
            <a:pPr marL="742950" lvl="1" indent="-285750">
              <a:buClr>
                <a:schemeClr val="accent5"/>
              </a:buClr>
              <a:buFont typeface="Courier New" panose="02070309020205020404" pitchFamily="49" charset="0"/>
              <a:buChar char="o"/>
            </a:pPr>
            <a:r>
              <a:rPr lang="es-ES" sz="1200" dirty="0" smtClean="0"/>
              <a:t>Formación reglada relacionada, desde titulo profesional básico hasta grados universitarios</a:t>
            </a:r>
          </a:p>
          <a:p>
            <a:pPr marL="742950" lvl="1" indent="-285750">
              <a:buClr>
                <a:schemeClr val="accent5"/>
              </a:buClr>
              <a:buFont typeface="Courier New" panose="02070309020205020404" pitchFamily="49" charset="0"/>
              <a:buChar char="o"/>
            </a:pPr>
            <a:r>
              <a:rPr lang="es-ES" sz="1200" dirty="0" smtClean="0"/>
              <a:t>Requisitos específicos deseados por las empresas (obtenidos a partir de la encuesta)</a:t>
            </a:r>
          </a:p>
          <a:p>
            <a:pPr marL="742950" lvl="1" indent="-285750">
              <a:buClr>
                <a:schemeClr val="accent5"/>
              </a:buClr>
              <a:buFont typeface="Courier New" panose="02070309020205020404" pitchFamily="49" charset="0"/>
              <a:buChar char="o"/>
            </a:pPr>
            <a:r>
              <a:rPr lang="es-ES" sz="1200" dirty="0" smtClean="0"/>
              <a:t>Evolución de la contratación en el periodo 2011-2018</a:t>
            </a:r>
          </a:p>
          <a:p>
            <a:pPr marL="742950" lvl="1" indent="-285750">
              <a:buClr>
                <a:schemeClr val="accent5"/>
              </a:buClr>
              <a:buFont typeface="Courier New" panose="02070309020205020404" pitchFamily="49" charset="0"/>
              <a:buChar char="o"/>
            </a:pPr>
            <a:r>
              <a:rPr lang="es-ES" sz="1200" dirty="0" smtClean="0"/>
              <a:t>Distribución de la contratación total en función de la rama de actividad industrial</a:t>
            </a:r>
          </a:p>
          <a:p>
            <a:pPr marL="742950" lvl="1" indent="-285750">
              <a:buClr>
                <a:schemeClr val="accent5"/>
              </a:buClr>
              <a:buFont typeface="Courier New" panose="02070309020205020404" pitchFamily="49" charset="0"/>
              <a:buChar char="o"/>
            </a:pPr>
            <a:r>
              <a:rPr lang="es-ES" sz="1200" dirty="0" smtClean="0"/>
              <a:t>Necesidades formativas en competencias técnico/profesionales y en competencias transversales (obtenidas a partir de informes periódicos del SEPE) </a:t>
            </a:r>
          </a:p>
          <a:p>
            <a:pPr marL="742950" lvl="1" indent="-285750">
              <a:buClr>
                <a:schemeClr val="accent5"/>
              </a:buClr>
              <a:buFont typeface="Courier New" panose="02070309020205020404" pitchFamily="49" charset="0"/>
              <a:buChar char="o"/>
            </a:pPr>
            <a:endParaRPr lang="es-ES" sz="1200" dirty="0" smtClean="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smtClean="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a:p>
          <a:p>
            <a:pPr marL="285750" indent="-285750">
              <a:buClr>
                <a:schemeClr val="accent5"/>
              </a:buClr>
              <a:buFont typeface="Arial" panose="020B0604020202020204" pitchFamily="34" charset="0"/>
              <a:buChar char="•"/>
            </a:pPr>
            <a:endParaRPr lang="es-ES" dirty="0"/>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57399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CATÁLOGO DE OCUPACIONES</a:t>
            </a:r>
          </a:p>
        </p:txBody>
      </p:sp>
      <p:sp>
        <p:nvSpPr>
          <p:cNvPr id="16"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6" name="Imagen 5"/>
          <p:cNvPicPr>
            <a:picLocks noChangeAspect="1"/>
          </p:cNvPicPr>
          <p:nvPr/>
        </p:nvPicPr>
        <p:blipFill>
          <a:blip r:embed="rId4" cstate="print"/>
          <a:stretch>
            <a:fillRect/>
          </a:stretch>
        </p:blipFill>
        <p:spPr>
          <a:xfrm>
            <a:off x="1277527" y="1404501"/>
            <a:ext cx="3462626" cy="4819174"/>
          </a:xfrm>
          <a:prstGeom prst="rect">
            <a:avLst/>
          </a:prstGeom>
        </p:spPr>
      </p:pic>
      <p:pic>
        <p:nvPicPr>
          <p:cNvPr id="9" name="Imagen 8"/>
          <p:cNvPicPr>
            <a:picLocks noChangeAspect="1"/>
          </p:cNvPicPr>
          <p:nvPr/>
        </p:nvPicPr>
        <p:blipFill>
          <a:blip r:embed="rId5" cstate="print"/>
          <a:stretch>
            <a:fillRect/>
          </a:stretch>
        </p:blipFill>
        <p:spPr>
          <a:xfrm>
            <a:off x="5090983" y="1516283"/>
            <a:ext cx="3474082" cy="4595609"/>
          </a:xfrm>
          <a:prstGeom prst="rect">
            <a:avLst/>
          </a:prstGeom>
        </p:spPr>
      </p:pic>
      <p:sp>
        <p:nvSpPr>
          <p:cNvPr id="17" name="CuadroTexto 16"/>
          <p:cNvSpPr txBox="1"/>
          <p:nvPr/>
        </p:nvSpPr>
        <p:spPr>
          <a:xfrm>
            <a:off x="1171593" y="943718"/>
            <a:ext cx="6238875" cy="307777"/>
          </a:xfrm>
          <a:prstGeom prst="rect">
            <a:avLst/>
          </a:prstGeom>
          <a:noFill/>
        </p:spPr>
        <p:txBody>
          <a:bodyPr wrap="square" rtlCol="0">
            <a:spAutoFit/>
          </a:bodyPr>
          <a:lstStyle/>
          <a:p>
            <a:r>
              <a:rPr lang="es-ES" sz="1400" i="1" dirty="0" smtClean="0">
                <a:solidFill>
                  <a:schemeClr val="accent5"/>
                </a:solidFill>
              </a:rPr>
              <a:t>(Ejemplo fichas)</a:t>
            </a:r>
            <a:endParaRPr lang="es-ES" sz="1400" i="1" dirty="0">
              <a:solidFill>
                <a:schemeClr val="accent5"/>
              </a:solidFill>
            </a:endParaRP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3364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400872" y="1157287"/>
            <a:ext cx="6238875" cy="2862322"/>
          </a:xfrm>
          <a:prstGeom prst="rect">
            <a:avLst/>
          </a:prstGeom>
          <a:noFill/>
        </p:spPr>
        <p:txBody>
          <a:bodyPr wrap="square" rtlCol="0">
            <a:spAutoFit/>
          </a:bodyPr>
          <a:lstStyle/>
          <a:p>
            <a:r>
              <a:rPr lang="es-ES" sz="2400" b="1" u="sng" dirty="0" smtClean="0">
                <a:solidFill>
                  <a:schemeClr val="accent5"/>
                </a:solidFill>
              </a:rPr>
              <a:t>METODOLOGÍA</a:t>
            </a:r>
          </a:p>
          <a:p>
            <a:endParaRPr lang="es-ES" dirty="0" smtClean="0"/>
          </a:p>
          <a:p>
            <a:endParaRPr lang="es-ES" dirty="0"/>
          </a:p>
          <a:p>
            <a:endParaRPr lang="es-ES" dirty="0" smtClean="0"/>
          </a:p>
          <a:p>
            <a:endParaRPr lang="es-ES" sz="1200" dirty="0" smtClean="0"/>
          </a:p>
          <a:p>
            <a:endParaRPr lang="es-ES" dirty="0" smtClean="0"/>
          </a:p>
          <a:p>
            <a:r>
              <a:rPr lang="es-ES" dirty="0"/>
              <a:t> </a:t>
            </a:r>
            <a:r>
              <a:rPr lang="es-ES" dirty="0" smtClean="0"/>
              <a:t>               Dos fases </a:t>
            </a:r>
            <a:endParaRPr lang="es-ES" dirty="0"/>
          </a:p>
          <a:p>
            <a:endParaRPr lang="es-ES" dirty="0" smtClean="0"/>
          </a:p>
          <a:p>
            <a:endParaRPr lang="es-ES" dirty="0"/>
          </a:p>
          <a:p>
            <a:endParaRPr lang="es-ES" dirty="0"/>
          </a:p>
        </p:txBody>
      </p:sp>
      <p:sp>
        <p:nvSpPr>
          <p:cNvPr id="3" name="Abrir llave 2"/>
          <p:cNvSpPr/>
          <p:nvPr/>
        </p:nvSpPr>
        <p:spPr>
          <a:xfrm>
            <a:off x="3349655" y="2095200"/>
            <a:ext cx="269395" cy="18264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CuadroTexto 12"/>
          <p:cNvSpPr txBox="1"/>
          <p:nvPr/>
        </p:nvSpPr>
        <p:spPr>
          <a:xfrm>
            <a:off x="3619050" y="1878652"/>
            <a:ext cx="3946214" cy="4801314"/>
          </a:xfrm>
          <a:prstGeom prst="rect">
            <a:avLst/>
          </a:prstGeom>
          <a:noFill/>
        </p:spPr>
        <p:txBody>
          <a:bodyPr wrap="square" rtlCol="0">
            <a:spAutoFit/>
          </a:bodyPr>
          <a:lstStyle/>
          <a:p>
            <a:endParaRPr lang="es-ES" dirty="0" smtClean="0"/>
          </a:p>
          <a:p>
            <a:pPr marL="342900" indent="-342900">
              <a:buClr>
                <a:schemeClr val="accent5"/>
              </a:buClr>
              <a:buAutoNum type="arabicPeriod"/>
            </a:pPr>
            <a:r>
              <a:rPr lang="es-ES" dirty="0" smtClean="0"/>
              <a:t>Diagnóstico a partir del análisis de fuentes de información secundarias (SEPE, TGSS, INE, etc.)</a:t>
            </a:r>
          </a:p>
          <a:p>
            <a:r>
              <a:rPr lang="es-ES" dirty="0" smtClean="0"/>
              <a:t>                                    </a:t>
            </a:r>
            <a:r>
              <a:rPr lang="es-ES" dirty="0" smtClean="0">
                <a:solidFill>
                  <a:schemeClr val="accent5"/>
                </a:solidFill>
              </a:rPr>
              <a:t>+</a:t>
            </a:r>
            <a:endParaRPr lang="es-ES" dirty="0">
              <a:solidFill>
                <a:schemeClr val="accent5"/>
              </a:solidFill>
            </a:endParaRPr>
          </a:p>
          <a:p>
            <a:pPr marL="342900" indent="-342900">
              <a:buClr>
                <a:schemeClr val="accent5"/>
              </a:buClr>
              <a:buFont typeface="+mj-lt"/>
              <a:buAutoNum type="arabicPeriod" startAt="2"/>
            </a:pPr>
            <a:r>
              <a:rPr lang="es-ES" dirty="0" smtClean="0"/>
              <a:t>Encuesta </a:t>
            </a:r>
            <a:r>
              <a:rPr lang="es-ES" dirty="0"/>
              <a:t>a empresas industriales ubicadas en Cartagena</a:t>
            </a:r>
          </a:p>
          <a:p>
            <a:endParaRPr lang="es-ES" dirty="0"/>
          </a:p>
          <a:p>
            <a:r>
              <a:rPr lang="es-ES" dirty="0" smtClean="0"/>
              <a:t>                                    </a:t>
            </a:r>
            <a:r>
              <a:rPr lang="es-ES" dirty="0" smtClean="0">
                <a:solidFill>
                  <a:schemeClr val="accent5"/>
                </a:solidFill>
              </a:rPr>
              <a:t>=</a:t>
            </a:r>
            <a:endParaRPr lang="es-ES" dirty="0" smtClean="0"/>
          </a:p>
          <a:p>
            <a:endParaRPr lang="es-ES" sz="1400" dirty="0" smtClean="0"/>
          </a:p>
          <a:p>
            <a:r>
              <a:rPr lang="es-ES" dirty="0" smtClean="0"/>
              <a:t>Catálogo de ocupaciones más demandadas y necesidades formativas asociadas</a:t>
            </a:r>
          </a:p>
          <a:p>
            <a:endParaRPr lang="es-ES" dirty="0"/>
          </a:p>
          <a:p>
            <a:endParaRPr lang="es-ES" dirty="0"/>
          </a:p>
          <a:p>
            <a:endParaRPr lang="es-ES" dirty="0"/>
          </a:p>
          <a:p>
            <a:endParaRPr lang="es-ES"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90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605091" y="1396749"/>
            <a:ext cx="6238875" cy="2585323"/>
          </a:xfrm>
          <a:prstGeom prst="rect">
            <a:avLst/>
          </a:prstGeom>
          <a:noFill/>
        </p:spPr>
        <p:txBody>
          <a:bodyPr wrap="square" rtlCol="0">
            <a:spAutoFit/>
          </a:bodyPr>
          <a:lstStyle/>
          <a:p>
            <a:endParaRPr lang="es-ES" sz="2400" b="1" u="sng" dirty="0" smtClean="0">
              <a:solidFill>
                <a:schemeClr val="accent5"/>
              </a:solidFill>
            </a:endParaRPr>
          </a:p>
          <a:p>
            <a:endParaRPr lang="es-ES" sz="2400" b="1" u="sng" dirty="0">
              <a:solidFill>
                <a:schemeClr val="accent5"/>
              </a:solidFill>
            </a:endParaRPr>
          </a:p>
          <a:p>
            <a:endParaRPr lang="es-ES" sz="2400" b="1" u="sng" dirty="0" smtClean="0">
              <a:solidFill>
                <a:schemeClr val="accent5"/>
              </a:solidFill>
            </a:endParaRPr>
          </a:p>
          <a:p>
            <a:endParaRPr lang="es-ES" sz="2400" b="1" u="sng" dirty="0">
              <a:solidFill>
                <a:schemeClr val="accent5"/>
              </a:solidFill>
            </a:endParaRPr>
          </a:p>
          <a:p>
            <a:r>
              <a:rPr lang="es-ES" sz="2400" b="1" dirty="0" smtClean="0">
                <a:solidFill>
                  <a:schemeClr val="accent5"/>
                </a:solidFill>
              </a:rPr>
              <a:t>FASE I: DIAGNÓSTICO A PARTIR DE FUENTES DE INFORMACIÓN SECUNDARIAS</a:t>
            </a:r>
            <a:endParaRPr lang="es-ES" sz="2400" b="1" dirty="0">
              <a:solidFill>
                <a:schemeClr val="accent5"/>
              </a:solidFill>
            </a:endParaRPr>
          </a:p>
          <a:p>
            <a:endParaRPr lang="es-ES" dirty="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261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DIAGNÓSTICO – PRINCIPALES RESULTADOS</a:t>
            </a:r>
          </a:p>
        </p:txBody>
      </p:sp>
      <p:graphicFrame>
        <p:nvGraphicFramePr>
          <p:cNvPr id="10" name="Gráfico 9"/>
          <p:cNvGraphicFramePr>
            <a:graphicFrameLocks noGrp="1"/>
          </p:cNvGraphicFramePr>
          <p:nvPr>
            <p:extLst>
              <p:ext uri="{D42A27DB-BD31-4B8C-83A1-F6EECF244321}">
                <p14:modId xmlns:p14="http://schemas.microsoft.com/office/powerpoint/2010/main" xmlns="" val="495070551"/>
              </p:ext>
            </p:extLst>
          </p:nvPr>
        </p:nvGraphicFramePr>
        <p:xfrm>
          <a:off x="1348198" y="3004318"/>
          <a:ext cx="3435105" cy="2246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p:cNvGraphicFramePr>
            <a:graphicFrameLocks noGrp="1"/>
          </p:cNvGraphicFramePr>
          <p:nvPr>
            <p:extLst>
              <p:ext uri="{D42A27DB-BD31-4B8C-83A1-F6EECF244321}">
                <p14:modId xmlns:p14="http://schemas.microsoft.com/office/powerpoint/2010/main" xmlns="" val="1370337102"/>
              </p:ext>
            </p:extLst>
          </p:nvPr>
        </p:nvGraphicFramePr>
        <p:xfrm>
          <a:off x="4940595" y="3004318"/>
          <a:ext cx="3443288" cy="2251927"/>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p:cNvSpPr txBox="1"/>
          <p:nvPr/>
        </p:nvSpPr>
        <p:spPr>
          <a:xfrm>
            <a:off x="1503650" y="2604208"/>
            <a:ext cx="3124200" cy="400110"/>
          </a:xfrm>
          <a:prstGeom prst="rect">
            <a:avLst/>
          </a:prstGeom>
          <a:noFill/>
        </p:spPr>
        <p:txBody>
          <a:bodyPr wrap="square" rtlCol="0">
            <a:spAutoFit/>
          </a:bodyPr>
          <a:lstStyle/>
          <a:p>
            <a:pPr algn="ctr"/>
            <a:r>
              <a:rPr lang="es-ES" sz="1000" b="1" dirty="0" smtClean="0"/>
              <a:t>Evolución </a:t>
            </a:r>
            <a:r>
              <a:rPr lang="es-ES" sz="1000" b="1" dirty="0" smtClean="0">
                <a:solidFill>
                  <a:schemeClr val="accent5"/>
                </a:solidFill>
              </a:rPr>
              <a:t>empresas</a:t>
            </a:r>
            <a:r>
              <a:rPr lang="es-ES" sz="1000" b="1" dirty="0" smtClean="0"/>
              <a:t> afiliadas a la TGSS en el sector industrial. Cartagena. 2009-2018.</a:t>
            </a:r>
            <a:endParaRPr lang="es-ES" sz="1000" b="1" dirty="0"/>
          </a:p>
        </p:txBody>
      </p:sp>
      <p:sp>
        <p:nvSpPr>
          <p:cNvPr id="15" name="CuadroTexto 14"/>
          <p:cNvSpPr txBox="1"/>
          <p:nvPr/>
        </p:nvSpPr>
        <p:spPr>
          <a:xfrm>
            <a:off x="5100139" y="2604208"/>
            <a:ext cx="3124200" cy="400110"/>
          </a:xfrm>
          <a:prstGeom prst="rect">
            <a:avLst/>
          </a:prstGeom>
          <a:noFill/>
        </p:spPr>
        <p:txBody>
          <a:bodyPr wrap="square" rtlCol="0">
            <a:spAutoFit/>
          </a:bodyPr>
          <a:lstStyle/>
          <a:p>
            <a:pPr algn="ctr"/>
            <a:r>
              <a:rPr lang="es-ES" sz="1000" b="1" dirty="0" smtClean="0"/>
              <a:t>Evolución </a:t>
            </a:r>
            <a:r>
              <a:rPr lang="es-ES" sz="1000" b="1" dirty="0" smtClean="0">
                <a:solidFill>
                  <a:schemeClr val="accent5"/>
                </a:solidFill>
              </a:rPr>
              <a:t>trabajadores</a:t>
            </a:r>
            <a:r>
              <a:rPr lang="es-ES" sz="1000" b="1" dirty="0" smtClean="0"/>
              <a:t> afiliados a la TGSS en el sector industrial. Cartagena. 2009-2018.</a:t>
            </a:r>
            <a:endParaRPr lang="es-ES" sz="1000" b="1" dirty="0"/>
          </a:p>
        </p:txBody>
      </p:sp>
      <p:sp>
        <p:nvSpPr>
          <p:cNvPr id="16" name="CuadroTexto 15"/>
          <p:cNvSpPr txBox="1"/>
          <p:nvPr/>
        </p:nvSpPr>
        <p:spPr>
          <a:xfrm>
            <a:off x="1503650" y="5250894"/>
            <a:ext cx="3124200" cy="215444"/>
          </a:xfrm>
          <a:prstGeom prst="rect">
            <a:avLst/>
          </a:prstGeom>
          <a:noFill/>
        </p:spPr>
        <p:txBody>
          <a:bodyPr wrap="square" rtlCol="0">
            <a:spAutoFit/>
          </a:bodyPr>
          <a:lstStyle/>
          <a:p>
            <a:pPr algn="ctr"/>
            <a:r>
              <a:rPr lang="es-ES" sz="800" i="1" dirty="0"/>
              <a:t>Fuente: elaboración propia a partir de datos de la TGSS</a:t>
            </a:r>
          </a:p>
        </p:txBody>
      </p:sp>
      <p:sp>
        <p:nvSpPr>
          <p:cNvPr id="17" name="CuadroTexto 16"/>
          <p:cNvSpPr txBox="1"/>
          <p:nvPr/>
        </p:nvSpPr>
        <p:spPr>
          <a:xfrm>
            <a:off x="5096048" y="5250894"/>
            <a:ext cx="3124200" cy="215444"/>
          </a:xfrm>
          <a:prstGeom prst="rect">
            <a:avLst/>
          </a:prstGeom>
          <a:noFill/>
        </p:spPr>
        <p:txBody>
          <a:bodyPr wrap="square" rtlCol="0">
            <a:spAutoFit/>
          </a:bodyPr>
          <a:lstStyle/>
          <a:p>
            <a:pPr algn="ctr"/>
            <a:r>
              <a:rPr lang="es-ES" sz="800" i="1" dirty="0"/>
              <a:t>Fuente: elaboración propia a partir de datos de la TGSS</a:t>
            </a:r>
          </a:p>
        </p:txBody>
      </p:sp>
      <p:sp>
        <p:nvSpPr>
          <p:cNvPr id="19" name="CuadroTexto 18"/>
          <p:cNvSpPr txBox="1"/>
          <p:nvPr/>
        </p:nvSpPr>
        <p:spPr>
          <a:xfrm>
            <a:off x="1503650" y="1406731"/>
            <a:ext cx="6716598" cy="461665"/>
          </a:xfrm>
          <a:prstGeom prst="rect">
            <a:avLst/>
          </a:prstGeom>
          <a:solidFill>
            <a:schemeClr val="accent1">
              <a:lumMod val="40000"/>
              <a:lumOff val="60000"/>
            </a:schemeClr>
          </a:solidFill>
        </p:spPr>
        <p:txBody>
          <a:bodyPr wrap="square" rtlCol="0">
            <a:spAutoFit/>
          </a:bodyPr>
          <a:lstStyle/>
          <a:p>
            <a:pPr marL="285750" indent="-285750">
              <a:buClr>
                <a:schemeClr val="accent5"/>
              </a:buClr>
              <a:buFont typeface="Arial" panose="020B0604020202020204" pitchFamily="34" charset="0"/>
              <a:buChar char="•"/>
            </a:pPr>
            <a:r>
              <a:rPr lang="es-ES" sz="1200" dirty="0" smtClean="0"/>
              <a:t>El sector industrial presenta en Cartagena una tendencia decreciente en líneas generales en la última década, atendiendo a la evolución seguida por el número de empresas y de trabajadores.</a:t>
            </a:r>
            <a:endParaRPr lang="es-ES" sz="1200" dirty="0"/>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752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a:t>
            </a:r>
            <a:r>
              <a:rPr lang="es-ES" b="1" dirty="0" smtClean="0">
                <a:solidFill>
                  <a:schemeClr val="accent5"/>
                </a:solidFill>
              </a:rPr>
              <a:t>DIAGNÓSTICO – PRINCIPALES RESULTADOS</a:t>
            </a:r>
            <a:endParaRPr lang="es-ES" b="1" dirty="0">
              <a:solidFill>
                <a:schemeClr val="accent5"/>
              </a:solidFill>
            </a:endParaRPr>
          </a:p>
        </p:txBody>
      </p:sp>
      <p:sp>
        <p:nvSpPr>
          <p:cNvPr id="17" name="CuadroTexto 16"/>
          <p:cNvSpPr txBox="1"/>
          <p:nvPr/>
        </p:nvSpPr>
        <p:spPr>
          <a:xfrm>
            <a:off x="1605879" y="2655244"/>
            <a:ext cx="3124200" cy="400110"/>
          </a:xfrm>
          <a:prstGeom prst="rect">
            <a:avLst/>
          </a:prstGeom>
          <a:noFill/>
        </p:spPr>
        <p:txBody>
          <a:bodyPr wrap="square" rtlCol="0">
            <a:spAutoFit/>
          </a:bodyPr>
          <a:lstStyle/>
          <a:p>
            <a:pPr algn="ctr"/>
            <a:r>
              <a:rPr lang="es-ES" sz="1000" b="1" dirty="0" smtClean="0"/>
              <a:t>Evolución </a:t>
            </a:r>
            <a:r>
              <a:rPr lang="es-ES" sz="1000" b="1" dirty="0" smtClean="0">
                <a:solidFill>
                  <a:schemeClr val="accent5"/>
                </a:solidFill>
              </a:rPr>
              <a:t>empresas</a:t>
            </a:r>
            <a:r>
              <a:rPr lang="es-ES" sz="1000" b="1" dirty="0" smtClean="0"/>
              <a:t> afiliadas a la TGSS, según sector. Números índices (base = 2009). Cartagena. 2009-2018.</a:t>
            </a:r>
            <a:endParaRPr lang="es-ES" sz="1000" b="1" dirty="0"/>
          </a:p>
        </p:txBody>
      </p:sp>
      <p:sp>
        <p:nvSpPr>
          <p:cNvPr id="18" name="CuadroTexto 17"/>
          <p:cNvSpPr txBox="1"/>
          <p:nvPr/>
        </p:nvSpPr>
        <p:spPr>
          <a:xfrm>
            <a:off x="5163749" y="2655244"/>
            <a:ext cx="3193256" cy="400110"/>
          </a:xfrm>
          <a:prstGeom prst="rect">
            <a:avLst/>
          </a:prstGeom>
          <a:noFill/>
        </p:spPr>
        <p:txBody>
          <a:bodyPr wrap="square" rtlCol="0">
            <a:spAutoFit/>
          </a:bodyPr>
          <a:lstStyle/>
          <a:p>
            <a:pPr algn="ctr"/>
            <a:r>
              <a:rPr lang="es-ES" sz="1000" b="1" dirty="0"/>
              <a:t>Evolución </a:t>
            </a:r>
            <a:r>
              <a:rPr lang="es-ES" sz="1000" b="1" dirty="0" smtClean="0">
                <a:solidFill>
                  <a:schemeClr val="accent5"/>
                </a:solidFill>
              </a:rPr>
              <a:t>trabajadores</a:t>
            </a:r>
            <a:r>
              <a:rPr lang="es-ES" sz="1000" b="1" dirty="0" smtClean="0"/>
              <a:t> afiliados </a:t>
            </a:r>
            <a:r>
              <a:rPr lang="es-ES" sz="1000" b="1" dirty="0"/>
              <a:t>a la TGSS, según sector. Números índices (base = 2009). Cartagena. 2009-2018.</a:t>
            </a:r>
          </a:p>
        </p:txBody>
      </p:sp>
      <p:sp>
        <p:nvSpPr>
          <p:cNvPr id="19" name="CuadroTexto 18"/>
          <p:cNvSpPr txBox="1"/>
          <p:nvPr/>
        </p:nvSpPr>
        <p:spPr>
          <a:xfrm>
            <a:off x="1605879" y="5301930"/>
            <a:ext cx="3124200" cy="215444"/>
          </a:xfrm>
          <a:prstGeom prst="rect">
            <a:avLst/>
          </a:prstGeom>
          <a:noFill/>
        </p:spPr>
        <p:txBody>
          <a:bodyPr wrap="square" rtlCol="0">
            <a:spAutoFit/>
          </a:bodyPr>
          <a:lstStyle/>
          <a:p>
            <a:pPr algn="ctr"/>
            <a:r>
              <a:rPr lang="es-ES" sz="800" i="1" dirty="0"/>
              <a:t>Fuente: elaboración propia a partir de datos de la TGSS</a:t>
            </a:r>
          </a:p>
        </p:txBody>
      </p:sp>
      <p:sp>
        <p:nvSpPr>
          <p:cNvPr id="20" name="CuadroTexto 19"/>
          <p:cNvSpPr txBox="1"/>
          <p:nvPr/>
        </p:nvSpPr>
        <p:spPr>
          <a:xfrm>
            <a:off x="5198277" y="5301930"/>
            <a:ext cx="3124200" cy="215444"/>
          </a:xfrm>
          <a:prstGeom prst="rect">
            <a:avLst/>
          </a:prstGeom>
          <a:noFill/>
        </p:spPr>
        <p:txBody>
          <a:bodyPr wrap="square" rtlCol="0">
            <a:spAutoFit/>
          </a:bodyPr>
          <a:lstStyle/>
          <a:p>
            <a:pPr algn="ctr"/>
            <a:r>
              <a:rPr lang="es-ES" sz="800" i="1" dirty="0"/>
              <a:t>Fuente: elaboración propia a partir de datos de la TGSS</a:t>
            </a:r>
          </a:p>
        </p:txBody>
      </p:sp>
      <p:graphicFrame>
        <p:nvGraphicFramePr>
          <p:cNvPr id="21" name="Gráfico 20"/>
          <p:cNvGraphicFramePr>
            <a:graphicFrameLocks noGrp="1"/>
          </p:cNvGraphicFramePr>
          <p:nvPr>
            <p:extLst>
              <p:ext uri="{D42A27DB-BD31-4B8C-83A1-F6EECF244321}">
                <p14:modId xmlns:p14="http://schemas.microsoft.com/office/powerpoint/2010/main" xmlns="" val="1535190030"/>
              </p:ext>
            </p:extLst>
          </p:nvPr>
        </p:nvGraphicFramePr>
        <p:xfrm>
          <a:off x="1471090" y="3055354"/>
          <a:ext cx="3393778" cy="22195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áfico 21"/>
          <p:cNvGraphicFramePr>
            <a:graphicFrameLocks noGrp="1"/>
          </p:cNvGraphicFramePr>
          <p:nvPr>
            <p:extLst>
              <p:ext uri="{D42A27DB-BD31-4B8C-83A1-F6EECF244321}">
                <p14:modId xmlns:p14="http://schemas.microsoft.com/office/powerpoint/2010/main" xmlns="" val="4064218703"/>
              </p:ext>
            </p:extLst>
          </p:nvPr>
        </p:nvGraphicFramePr>
        <p:xfrm>
          <a:off x="5063488" y="3082382"/>
          <a:ext cx="3393778" cy="221954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p:cNvSpPr txBox="1"/>
          <p:nvPr/>
        </p:nvSpPr>
        <p:spPr>
          <a:xfrm>
            <a:off x="1503650" y="1259331"/>
            <a:ext cx="6716598" cy="646331"/>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Se observa como la tendencia seguida por los cuatro grandes sectores de actividad ha sido desigual en este periodo. El sector servicios ha seguido una línea ascendente, mientras que la construcción ha absorbido la mayor caída.</a:t>
            </a:r>
          </a:p>
        </p:txBody>
      </p:sp>
      <p:pic>
        <p:nvPicPr>
          <p:cNvPr id="2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8731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DIAGNÓSTICO – PRINCIPALES RESULTADOS</a:t>
            </a:r>
          </a:p>
        </p:txBody>
      </p:sp>
      <p:sp>
        <p:nvSpPr>
          <p:cNvPr id="17" name="CuadroTexto 16"/>
          <p:cNvSpPr txBox="1"/>
          <p:nvPr/>
        </p:nvSpPr>
        <p:spPr>
          <a:xfrm>
            <a:off x="1582730" y="1532500"/>
            <a:ext cx="3124200" cy="400110"/>
          </a:xfrm>
          <a:prstGeom prst="rect">
            <a:avLst/>
          </a:prstGeom>
          <a:noFill/>
        </p:spPr>
        <p:txBody>
          <a:bodyPr wrap="square" rtlCol="0">
            <a:spAutoFit/>
          </a:bodyPr>
          <a:lstStyle/>
          <a:p>
            <a:pPr algn="ctr"/>
            <a:r>
              <a:rPr lang="es-ES" sz="1000" b="1" dirty="0" smtClean="0"/>
              <a:t>Distribución </a:t>
            </a:r>
            <a:r>
              <a:rPr lang="es-ES" sz="1000" b="1" dirty="0" smtClean="0">
                <a:solidFill>
                  <a:schemeClr val="accent5"/>
                </a:solidFill>
              </a:rPr>
              <a:t>empresas</a:t>
            </a:r>
            <a:r>
              <a:rPr lang="es-ES" sz="1000" b="1" dirty="0" smtClean="0"/>
              <a:t> afiliadas a la TGSS, según sector. Cartagena. 2018.</a:t>
            </a:r>
            <a:endParaRPr lang="es-ES" sz="1000" b="1" dirty="0"/>
          </a:p>
        </p:txBody>
      </p:sp>
      <p:sp>
        <p:nvSpPr>
          <p:cNvPr id="18" name="CuadroTexto 17"/>
          <p:cNvSpPr txBox="1"/>
          <p:nvPr/>
        </p:nvSpPr>
        <p:spPr>
          <a:xfrm>
            <a:off x="5140600" y="1532500"/>
            <a:ext cx="3193256" cy="400110"/>
          </a:xfrm>
          <a:prstGeom prst="rect">
            <a:avLst/>
          </a:prstGeom>
          <a:noFill/>
        </p:spPr>
        <p:txBody>
          <a:bodyPr wrap="square" rtlCol="0">
            <a:spAutoFit/>
          </a:bodyPr>
          <a:lstStyle/>
          <a:p>
            <a:pPr algn="ctr"/>
            <a:r>
              <a:rPr lang="es-ES" sz="1000" b="1" dirty="0"/>
              <a:t>Distribución </a:t>
            </a:r>
            <a:r>
              <a:rPr lang="es-ES" sz="1000" b="1" dirty="0" smtClean="0">
                <a:solidFill>
                  <a:schemeClr val="accent5"/>
                </a:solidFill>
              </a:rPr>
              <a:t>trabajadores </a:t>
            </a:r>
            <a:r>
              <a:rPr lang="es-ES" sz="1000" b="1" dirty="0" smtClean="0"/>
              <a:t>afiliados </a:t>
            </a:r>
            <a:r>
              <a:rPr lang="es-ES" sz="1000" b="1" dirty="0"/>
              <a:t>a la TGSS, según sector. Cartagena. 2018.</a:t>
            </a:r>
          </a:p>
        </p:txBody>
      </p:sp>
      <p:sp>
        <p:nvSpPr>
          <p:cNvPr id="19" name="CuadroTexto 18"/>
          <p:cNvSpPr txBox="1"/>
          <p:nvPr/>
        </p:nvSpPr>
        <p:spPr>
          <a:xfrm>
            <a:off x="1582730" y="4179186"/>
            <a:ext cx="3124200" cy="215444"/>
          </a:xfrm>
          <a:prstGeom prst="rect">
            <a:avLst/>
          </a:prstGeom>
          <a:noFill/>
        </p:spPr>
        <p:txBody>
          <a:bodyPr wrap="square" rtlCol="0">
            <a:spAutoFit/>
          </a:bodyPr>
          <a:lstStyle/>
          <a:p>
            <a:pPr algn="ctr"/>
            <a:r>
              <a:rPr lang="es-ES" sz="800" i="1" dirty="0"/>
              <a:t>Fuente: elaboración propia a partir de datos de la TGSS</a:t>
            </a:r>
          </a:p>
        </p:txBody>
      </p:sp>
      <p:sp>
        <p:nvSpPr>
          <p:cNvPr id="20" name="CuadroTexto 19"/>
          <p:cNvSpPr txBox="1"/>
          <p:nvPr/>
        </p:nvSpPr>
        <p:spPr>
          <a:xfrm>
            <a:off x="5175128" y="4179186"/>
            <a:ext cx="3124200" cy="215444"/>
          </a:xfrm>
          <a:prstGeom prst="rect">
            <a:avLst/>
          </a:prstGeom>
          <a:noFill/>
        </p:spPr>
        <p:txBody>
          <a:bodyPr wrap="square" rtlCol="0">
            <a:spAutoFit/>
          </a:bodyPr>
          <a:lstStyle/>
          <a:p>
            <a:pPr algn="ctr"/>
            <a:r>
              <a:rPr lang="es-ES" sz="800" i="1" dirty="0"/>
              <a:t>Fuente: elaboración propia a partir de datos de la TGSS</a:t>
            </a:r>
          </a:p>
        </p:txBody>
      </p:sp>
      <p:pic>
        <p:nvPicPr>
          <p:cNvPr id="4" name="Imagen 3"/>
          <p:cNvPicPr>
            <a:picLocks noChangeAspect="1"/>
          </p:cNvPicPr>
          <p:nvPr/>
        </p:nvPicPr>
        <p:blipFill>
          <a:blip r:embed="rId4" cstate="print"/>
          <a:stretch>
            <a:fillRect/>
          </a:stretch>
        </p:blipFill>
        <p:spPr>
          <a:xfrm>
            <a:off x="1912709" y="1932610"/>
            <a:ext cx="2794221" cy="2160187"/>
          </a:xfrm>
          <a:prstGeom prst="rect">
            <a:avLst/>
          </a:prstGeom>
        </p:spPr>
      </p:pic>
      <p:pic>
        <p:nvPicPr>
          <p:cNvPr id="6" name="Imagen 5"/>
          <p:cNvPicPr>
            <a:picLocks noChangeAspect="1"/>
          </p:cNvPicPr>
          <p:nvPr/>
        </p:nvPicPr>
        <p:blipFill>
          <a:blip r:embed="rId5" cstate="print"/>
          <a:stretch>
            <a:fillRect/>
          </a:stretch>
        </p:blipFill>
        <p:spPr>
          <a:xfrm>
            <a:off x="5425114" y="1908338"/>
            <a:ext cx="2918032" cy="2184459"/>
          </a:xfrm>
          <a:prstGeom prst="rect">
            <a:avLst/>
          </a:prstGeom>
        </p:spPr>
      </p:pic>
      <p:sp>
        <p:nvSpPr>
          <p:cNvPr id="23" name="CuadroTexto 22"/>
          <p:cNvSpPr txBox="1"/>
          <p:nvPr/>
        </p:nvSpPr>
        <p:spPr>
          <a:xfrm>
            <a:off x="1660183" y="4862681"/>
            <a:ext cx="6716598" cy="461665"/>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En la actualidad, las empresas industriales representan el </a:t>
            </a:r>
            <a:r>
              <a:rPr lang="es-ES" b="1" dirty="0"/>
              <a:t>7,67%</a:t>
            </a:r>
            <a:r>
              <a:rPr lang="es-ES" dirty="0"/>
              <a:t> del total en Cartagena. En cuanto a volumen de empleo, aglutinan al </a:t>
            </a:r>
            <a:r>
              <a:rPr lang="es-ES" b="1" dirty="0"/>
              <a:t>13,66%</a:t>
            </a:r>
            <a:r>
              <a:rPr lang="es-ES" dirty="0"/>
              <a:t> de los trabajadores.</a:t>
            </a: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4"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6622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0983" y="6531061"/>
            <a:ext cx="4053017" cy="222422"/>
          </a:xfrm>
        </p:spPr>
        <p:txBody>
          <a:bodyPr>
            <a:normAutofit fontScale="90000"/>
          </a:bodyPr>
          <a:lstStyle/>
          <a:p>
            <a:r>
              <a:rPr lang="es-ES" sz="1050" dirty="0">
                <a:solidFill>
                  <a:schemeClr val="accent5"/>
                </a:solidFill>
              </a:rPr>
              <a:t>Estudio de detección de necesidades formativas en el sector industrial de Cartagena</a:t>
            </a:r>
          </a:p>
        </p:txBody>
      </p:sp>
      <p:pic>
        <p:nvPicPr>
          <p:cNvPr id="5" name="Imagen 4"/>
          <p:cNvPicPr>
            <a:picLocks noChangeAspect="1"/>
          </p:cNvPicPr>
          <p:nvPr/>
        </p:nvPicPr>
        <p:blipFill>
          <a:blip r:embed="rId2" cstate="print"/>
          <a:stretch>
            <a:fillRect/>
          </a:stretch>
        </p:blipFill>
        <p:spPr>
          <a:xfrm>
            <a:off x="6492456" y="271462"/>
            <a:ext cx="1250069" cy="452438"/>
          </a:xfrm>
          <a:prstGeom prst="rect">
            <a:avLst/>
          </a:prstGeom>
        </p:spPr>
      </p:pic>
      <p:pic>
        <p:nvPicPr>
          <p:cNvPr id="7" name="Imagen 6"/>
          <p:cNvPicPr>
            <a:picLocks noChangeAspect="1"/>
          </p:cNvPicPr>
          <p:nvPr/>
        </p:nvPicPr>
        <p:blipFill>
          <a:blip r:embed="rId3" cstate="print"/>
          <a:stretch>
            <a:fillRect/>
          </a:stretch>
        </p:blipFill>
        <p:spPr>
          <a:xfrm>
            <a:off x="8105811" y="92869"/>
            <a:ext cx="585751" cy="809625"/>
          </a:xfrm>
          <a:prstGeom prst="rect">
            <a:avLst/>
          </a:prstGeom>
        </p:spPr>
      </p:pic>
      <p:sp>
        <p:nvSpPr>
          <p:cNvPr id="8" name="Rectángulo 7"/>
          <p:cNvSpPr/>
          <p:nvPr/>
        </p:nvSpPr>
        <p:spPr>
          <a:xfrm>
            <a:off x="0" y="0"/>
            <a:ext cx="476250" cy="2314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 y="4543425"/>
            <a:ext cx="600075" cy="2314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 y="2314575"/>
            <a:ext cx="981075" cy="2228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171593" y="261733"/>
            <a:ext cx="6238875" cy="369332"/>
          </a:xfrm>
          <a:prstGeom prst="rect">
            <a:avLst/>
          </a:prstGeom>
          <a:noFill/>
        </p:spPr>
        <p:txBody>
          <a:bodyPr wrap="square" rtlCol="0">
            <a:spAutoFit/>
          </a:bodyPr>
          <a:lstStyle/>
          <a:p>
            <a:r>
              <a:rPr lang="es-ES" b="1" dirty="0">
                <a:solidFill>
                  <a:schemeClr val="accent5"/>
                </a:solidFill>
              </a:rPr>
              <a:t>FASE I: DIAGNÓSTICO – PRINCIPALES RESULTADOS</a:t>
            </a:r>
          </a:p>
        </p:txBody>
      </p:sp>
      <p:sp>
        <p:nvSpPr>
          <p:cNvPr id="17" name="CuadroTexto 16"/>
          <p:cNvSpPr txBox="1"/>
          <p:nvPr/>
        </p:nvSpPr>
        <p:spPr>
          <a:xfrm>
            <a:off x="1572057" y="2181219"/>
            <a:ext cx="6716598" cy="461665"/>
          </a:xfrm>
          <a:prstGeom prst="rect">
            <a:avLst/>
          </a:prstGeom>
          <a:noFill/>
        </p:spPr>
        <p:txBody>
          <a:bodyPr wrap="square" rtlCol="0">
            <a:spAutoFit/>
          </a:bodyPr>
          <a:lstStyle/>
          <a:p>
            <a:pPr algn="ctr"/>
            <a:r>
              <a:rPr lang="es-ES" sz="1200" b="1" dirty="0" smtClean="0"/>
              <a:t>Peso del sector industrial en la actividad empresarial y en el empleo total (%). Cartagena, Región de Murcia y España. 2018.</a:t>
            </a:r>
            <a:endParaRPr lang="es-ES" sz="1200" b="1" dirty="0"/>
          </a:p>
        </p:txBody>
      </p:sp>
      <p:sp>
        <p:nvSpPr>
          <p:cNvPr id="19" name="CuadroTexto 18"/>
          <p:cNvSpPr txBox="1"/>
          <p:nvPr/>
        </p:nvSpPr>
        <p:spPr>
          <a:xfrm>
            <a:off x="3368254" y="6178944"/>
            <a:ext cx="3124200" cy="246221"/>
          </a:xfrm>
          <a:prstGeom prst="rect">
            <a:avLst/>
          </a:prstGeom>
          <a:noFill/>
        </p:spPr>
        <p:txBody>
          <a:bodyPr wrap="square" rtlCol="0">
            <a:spAutoFit/>
          </a:bodyPr>
          <a:lstStyle/>
          <a:p>
            <a:pPr algn="ctr"/>
            <a:r>
              <a:rPr lang="es-ES" sz="1000" i="1" dirty="0"/>
              <a:t>Fuente: elaboración propia a partir de datos de la TGSS</a:t>
            </a:r>
          </a:p>
        </p:txBody>
      </p:sp>
      <p:graphicFrame>
        <p:nvGraphicFramePr>
          <p:cNvPr id="15" name="Gráfico 14"/>
          <p:cNvGraphicFramePr>
            <a:graphicFrameLocks noGrp="1"/>
          </p:cNvGraphicFramePr>
          <p:nvPr>
            <p:extLst>
              <p:ext uri="{D42A27DB-BD31-4B8C-83A1-F6EECF244321}">
                <p14:modId xmlns:p14="http://schemas.microsoft.com/office/powerpoint/2010/main" xmlns="" val="2283451631"/>
              </p:ext>
            </p:extLst>
          </p:nvPr>
        </p:nvGraphicFramePr>
        <p:xfrm>
          <a:off x="2198760" y="2596697"/>
          <a:ext cx="5463189" cy="3572953"/>
        </p:xfrm>
        <a:graphic>
          <a:graphicData uri="http://schemas.openxmlformats.org/drawingml/2006/chart">
            <c:chart xmlns:c="http://schemas.openxmlformats.org/drawingml/2006/chart" xmlns:r="http://schemas.openxmlformats.org/officeDocument/2006/relationships" r:id="rId4"/>
          </a:graphicData>
        </a:graphic>
      </p:graphicFrame>
      <p:sp>
        <p:nvSpPr>
          <p:cNvPr id="16" name="CuadroTexto 15"/>
          <p:cNvSpPr txBox="1"/>
          <p:nvPr/>
        </p:nvSpPr>
        <p:spPr>
          <a:xfrm>
            <a:off x="1572055" y="1263905"/>
            <a:ext cx="6716598" cy="461665"/>
          </a:xfrm>
          <a:prstGeom prst="rect">
            <a:avLst/>
          </a:prstGeom>
          <a:solidFill>
            <a:schemeClr val="accent1">
              <a:lumMod val="40000"/>
              <a:lumOff val="60000"/>
            </a:schemeClr>
          </a:solidFill>
        </p:spPr>
        <p:txBody>
          <a:bodyPr wrap="square" rtlCol="0">
            <a:spAutoFit/>
          </a:bodyPr>
          <a:lstStyle>
            <a:defPPr>
              <a:defRPr lang="es-ES"/>
            </a:defPPr>
            <a:lvl1pPr marL="285750" indent="-285750">
              <a:buClr>
                <a:schemeClr val="accent5"/>
              </a:buClr>
              <a:buFont typeface="Arial" panose="020B0604020202020204" pitchFamily="34" charset="0"/>
              <a:buChar char="•"/>
              <a:defRPr sz="1200"/>
            </a:lvl1pPr>
          </a:lstStyle>
          <a:p>
            <a:r>
              <a:rPr lang="es-ES" dirty="0"/>
              <a:t>Pese al escaso peso que tienen las empresas, el empleo industrial en Cartagena concentra un porcentaje mayor que a nivel regional y nacional.</a:t>
            </a: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1074" y="6395390"/>
            <a:ext cx="1255645" cy="341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9" t="-26" r="-9" b="-26"/>
          <a:stretch>
            <a:fillRect/>
          </a:stretch>
        </p:blipFill>
        <p:spPr bwMode="auto">
          <a:xfrm>
            <a:off x="2391537" y="6395390"/>
            <a:ext cx="972546" cy="36200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41986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1018</TotalTime>
  <Words>3433</Words>
  <Application>Microsoft Office PowerPoint</Application>
  <PresentationFormat>Presentación en pantalla (4:3)</PresentationFormat>
  <Paragraphs>484</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Estudio de detección de necesidades formativas  en el sector industrial de Cartagena</vt:lpstr>
      <vt:lpstr>Diapositiva 2</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lpstr>Estudio de detección de necesidades formativas en el sector industrial de Cartagena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Detección de necesidades formativas en el sector industrial de Cartagena</dc:title>
  <dc:creator>Iván</dc:creator>
  <cp:lastModifiedBy>Pencho</cp:lastModifiedBy>
  <cp:revision>70</cp:revision>
  <cp:lastPrinted>2019-05-13T15:23:57Z</cp:lastPrinted>
  <dcterms:created xsi:type="dcterms:W3CDTF">2019-05-10T09:26:31Z</dcterms:created>
  <dcterms:modified xsi:type="dcterms:W3CDTF">2019-05-22T09:18:51Z</dcterms:modified>
</cp:coreProperties>
</file>